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7" r:id="rId39"/>
    <p:sldId id="316" r:id="rId40"/>
    <p:sldId id="317" r:id="rId41"/>
    <p:sldId id="318" r:id="rId42"/>
    <p:sldId id="319" r:id="rId43"/>
    <p:sldId id="320" r:id="rId44"/>
    <p:sldId id="321" r:id="rId45"/>
    <p:sldId id="322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eley Crockett" initials="KC" lastIdx="9" clrIdx="0">
    <p:extLst>
      <p:ext uri="{19B8F6BF-5375-455C-9EA6-DF929625EA0E}">
        <p15:presenceInfo xmlns:p15="http://schemas.microsoft.com/office/powerpoint/2012/main" userId="d4474f5ab9f2538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1328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rn, Veronique" userId="1bad49fb-5a10-43b3-b6d4-a88c2c37d64c" providerId="ADAL" clId="{E42B1675-7474-471F-8D2D-88F01F888BDA}"/>
    <pc:docChg chg="custSel mod modSld modMainMaster">
      <pc:chgData name="Horn, Veronique" userId="1bad49fb-5a10-43b3-b6d4-a88c2c37d64c" providerId="ADAL" clId="{E42B1675-7474-471F-8D2D-88F01F888BDA}" dt="2020-05-11T10:11:13.007" v="100" actId="1076"/>
      <pc:docMkLst>
        <pc:docMk/>
      </pc:docMkLst>
      <pc:sldChg chg="modSp">
        <pc:chgData name="Horn, Veronique" userId="1bad49fb-5a10-43b3-b6d4-a88c2c37d64c" providerId="ADAL" clId="{E42B1675-7474-471F-8D2D-88F01F888BDA}" dt="2020-04-30T14:41:46.124" v="5" actId="313"/>
        <pc:sldMkLst>
          <pc:docMk/>
          <pc:sldMk cId="3248461259" sldId="262"/>
        </pc:sldMkLst>
        <pc:spChg chg="mod">
          <ac:chgData name="Horn, Veronique" userId="1bad49fb-5a10-43b3-b6d4-a88c2c37d64c" providerId="ADAL" clId="{E42B1675-7474-471F-8D2D-88F01F888BDA}" dt="2020-04-30T14:41:46.124" v="5" actId="313"/>
          <ac:spMkLst>
            <pc:docMk/>
            <pc:sldMk cId="3248461259" sldId="262"/>
            <ac:spMk id="80901" creationId="{00000000-0000-0000-0000-000000000000}"/>
          </ac:spMkLst>
        </pc:spChg>
      </pc:sldChg>
      <pc:sldChg chg="modSp">
        <pc:chgData name="Horn, Veronique" userId="1bad49fb-5a10-43b3-b6d4-a88c2c37d64c" providerId="ADAL" clId="{E42B1675-7474-471F-8D2D-88F01F888BDA}" dt="2020-04-30T14:41:48.049" v="6" actId="313"/>
        <pc:sldMkLst>
          <pc:docMk/>
          <pc:sldMk cId="551599386" sldId="263"/>
        </pc:sldMkLst>
        <pc:spChg chg="mod">
          <ac:chgData name="Horn, Veronique" userId="1bad49fb-5a10-43b3-b6d4-a88c2c37d64c" providerId="ADAL" clId="{E42B1675-7474-471F-8D2D-88F01F888BDA}" dt="2020-04-30T14:41:48.049" v="6" actId="313"/>
          <ac:spMkLst>
            <pc:docMk/>
            <pc:sldMk cId="551599386" sldId="263"/>
            <ac:spMk id="82949" creationId="{00000000-0000-0000-0000-000000000000}"/>
          </ac:spMkLst>
        </pc:spChg>
      </pc:sldChg>
      <pc:sldChg chg="modSp">
        <pc:chgData name="Horn, Veronique" userId="1bad49fb-5a10-43b3-b6d4-a88c2c37d64c" providerId="ADAL" clId="{E42B1675-7474-471F-8D2D-88F01F888BDA}" dt="2020-04-30T14:40:13.628" v="2" actId="313"/>
        <pc:sldMkLst>
          <pc:docMk/>
          <pc:sldMk cId="1370910159" sldId="265"/>
        </pc:sldMkLst>
        <pc:spChg chg="mod">
          <ac:chgData name="Horn, Veronique" userId="1bad49fb-5a10-43b3-b6d4-a88c2c37d64c" providerId="ADAL" clId="{E42B1675-7474-471F-8D2D-88F01F888BDA}" dt="2020-04-30T14:40:13.628" v="2" actId="313"/>
          <ac:spMkLst>
            <pc:docMk/>
            <pc:sldMk cId="1370910159" sldId="265"/>
            <ac:spMk id="84999" creationId="{00000000-0000-0000-0000-000000000000}"/>
          </ac:spMkLst>
        </pc:spChg>
      </pc:sldChg>
      <pc:sldChg chg="addSp delSp modSp">
        <pc:chgData name="Horn, Veronique" userId="1bad49fb-5a10-43b3-b6d4-a88c2c37d64c" providerId="ADAL" clId="{E42B1675-7474-471F-8D2D-88F01F888BDA}" dt="2020-04-30T15:48:22.454" v="56" actId="1076"/>
        <pc:sldMkLst>
          <pc:docMk/>
          <pc:sldMk cId="3934298037" sldId="267"/>
        </pc:sldMkLst>
        <pc:picChg chg="del">
          <ac:chgData name="Horn, Veronique" userId="1bad49fb-5a10-43b3-b6d4-a88c2c37d64c" providerId="ADAL" clId="{E42B1675-7474-471F-8D2D-88F01F888BDA}" dt="2020-04-30T15:48:12.729" v="52" actId="478"/>
          <ac:picMkLst>
            <pc:docMk/>
            <pc:sldMk cId="3934298037" sldId="267"/>
            <ac:picMk id="2" creationId="{9EF5518E-3D2D-4ACC-ADC2-510E411DE3AE}"/>
          </ac:picMkLst>
        </pc:picChg>
        <pc:picChg chg="add mod">
          <ac:chgData name="Horn, Veronique" userId="1bad49fb-5a10-43b3-b6d4-a88c2c37d64c" providerId="ADAL" clId="{E42B1675-7474-471F-8D2D-88F01F888BDA}" dt="2020-04-30T15:48:22.454" v="56" actId="1076"/>
          <ac:picMkLst>
            <pc:docMk/>
            <pc:sldMk cId="3934298037" sldId="267"/>
            <ac:picMk id="3" creationId="{40D11D15-53EF-40FB-8C05-02780BEB7815}"/>
          </ac:picMkLst>
        </pc:picChg>
      </pc:sldChg>
      <pc:sldChg chg="modSp">
        <pc:chgData name="Horn, Veronique" userId="1bad49fb-5a10-43b3-b6d4-a88c2c37d64c" providerId="ADAL" clId="{E42B1675-7474-471F-8D2D-88F01F888BDA}" dt="2020-04-30T14:41:49.636" v="7" actId="313"/>
        <pc:sldMkLst>
          <pc:docMk/>
          <pc:sldMk cId="3620128538" sldId="275"/>
        </pc:sldMkLst>
        <pc:spChg chg="mod">
          <ac:chgData name="Horn, Veronique" userId="1bad49fb-5a10-43b3-b6d4-a88c2c37d64c" providerId="ADAL" clId="{E42B1675-7474-471F-8D2D-88F01F888BDA}" dt="2020-04-30T14:41:49.636" v="7" actId="313"/>
          <ac:spMkLst>
            <pc:docMk/>
            <pc:sldMk cId="3620128538" sldId="275"/>
            <ac:spMk id="97285" creationId="{00000000-0000-0000-0000-000000000000}"/>
          </ac:spMkLst>
        </pc:spChg>
      </pc:sldChg>
      <pc:sldChg chg="addSp modSp delCm">
        <pc:chgData name="Horn, Veronique" userId="1bad49fb-5a10-43b3-b6d4-a88c2c37d64c" providerId="ADAL" clId="{E42B1675-7474-471F-8D2D-88F01F888BDA}" dt="2020-04-30T15:07:07.975" v="18" actId="1592"/>
        <pc:sldMkLst>
          <pc:docMk/>
          <pc:sldMk cId="1261074528" sldId="284"/>
        </pc:sldMkLst>
        <pc:picChg chg="add mod">
          <ac:chgData name="Horn, Veronique" userId="1bad49fb-5a10-43b3-b6d4-a88c2c37d64c" providerId="ADAL" clId="{E42B1675-7474-471F-8D2D-88F01F888BDA}" dt="2020-04-30T15:07:00.746" v="17" actId="1076"/>
          <ac:picMkLst>
            <pc:docMk/>
            <pc:sldMk cId="1261074528" sldId="284"/>
            <ac:picMk id="2" creationId="{8D552D5E-663E-4643-B0AA-DCE2FEAC9DC0}"/>
          </ac:picMkLst>
        </pc:picChg>
      </pc:sldChg>
      <pc:sldChg chg="addSp delSp delCm">
        <pc:chgData name="Horn, Veronique" userId="1bad49fb-5a10-43b3-b6d4-a88c2c37d64c" providerId="ADAL" clId="{E42B1675-7474-471F-8D2D-88F01F888BDA}" dt="2020-04-30T15:08:15.784" v="21" actId="1592"/>
        <pc:sldMkLst>
          <pc:docMk/>
          <pc:sldMk cId="456610338" sldId="285"/>
        </pc:sldMkLst>
        <pc:spChg chg="del">
          <ac:chgData name="Horn, Veronique" userId="1bad49fb-5a10-43b3-b6d4-a88c2c37d64c" providerId="ADAL" clId="{E42B1675-7474-471F-8D2D-88F01F888BDA}" dt="2020-04-30T15:08:08.058" v="19" actId="478"/>
          <ac:spMkLst>
            <pc:docMk/>
            <pc:sldMk cId="456610338" sldId="285"/>
            <ac:spMk id="2" creationId="{00000000-0000-0000-0000-000000000000}"/>
          </ac:spMkLst>
        </pc:spChg>
        <pc:picChg chg="add">
          <ac:chgData name="Horn, Veronique" userId="1bad49fb-5a10-43b3-b6d4-a88c2c37d64c" providerId="ADAL" clId="{E42B1675-7474-471F-8D2D-88F01F888BDA}" dt="2020-04-30T15:08:09.851" v="20"/>
          <ac:picMkLst>
            <pc:docMk/>
            <pc:sldMk cId="456610338" sldId="285"/>
            <ac:picMk id="3" creationId="{7AC6A7E5-6C01-4D39-8CB4-F1F40E8C8967}"/>
          </ac:picMkLst>
        </pc:picChg>
      </pc:sldChg>
      <pc:sldChg chg="addSp delSp modSp mod delCm">
        <pc:chgData name="Horn, Veronique" userId="1bad49fb-5a10-43b3-b6d4-a88c2c37d64c" providerId="ADAL" clId="{E42B1675-7474-471F-8D2D-88F01F888BDA}" dt="2020-05-11T10:08:05.108" v="81" actId="1076"/>
        <pc:sldMkLst>
          <pc:docMk/>
          <pc:sldMk cId="44644402" sldId="289"/>
        </pc:sldMkLst>
        <pc:picChg chg="add del mod">
          <ac:chgData name="Horn, Veronique" userId="1bad49fb-5a10-43b3-b6d4-a88c2c37d64c" providerId="ADAL" clId="{E42B1675-7474-471F-8D2D-88F01F888BDA}" dt="2020-04-30T15:49:31.825" v="57" actId="478"/>
          <ac:picMkLst>
            <pc:docMk/>
            <pc:sldMk cId="44644402" sldId="289"/>
            <ac:picMk id="2" creationId="{3A167377-A6AD-4259-9CC4-B17FC6499409}"/>
          </ac:picMkLst>
        </pc:picChg>
        <pc:picChg chg="add mod">
          <ac:chgData name="Horn, Veronique" userId="1bad49fb-5a10-43b3-b6d4-a88c2c37d64c" providerId="ADAL" clId="{E42B1675-7474-471F-8D2D-88F01F888BDA}" dt="2020-05-11T10:08:05.108" v="81" actId="1076"/>
          <ac:picMkLst>
            <pc:docMk/>
            <pc:sldMk cId="44644402" sldId="289"/>
            <ac:picMk id="3" creationId="{9BD81AD3-9D5D-4BFC-A21C-CCACB64CD6E9}"/>
          </ac:picMkLst>
        </pc:picChg>
      </pc:sldChg>
      <pc:sldChg chg="addSp delSp modSp mod">
        <pc:chgData name="Horn, Veronique" userId="1bad49fb-5a10-43b3-b6d4-a88c2c37d64c" providerId="ADAL" clId="{E42B1675-7474-471F-8D2D-88F01F888BDA}" dt="2020-05-11T10:09:25.552" v="89" actId="1076"/>
        <pc:sldMkLst>
          <pc:docMk/>
          <pc:sldMk cId="2032050503" sldId="290"/>
        </pc:sldMkLst>
        <pc:spChg chg="del">
          <ac:chgData name="Horn, Veronique" userId="1bad49fb-5a10-43b3-b6d4-a88c2c37d64c" providerId="ADAL" clId="{E42B1675-7474-471F-8D2D-88F01F888BDA}" dt="2020-05-11T10:09:05.122" v="82" actId="478"/>
          <ac:spMkLst>
            <pc:docMk/>
            <pc:sldMk cId="2032050503" sldId="290"/>
            <ac:spMk id="117772" creationId="{00000000-0000-0000-0000-000000000000}"/>
          </ac:spMkLst>
        </pc:spChg>
        <pc:picChg chg="add del mod">
          <ac:chgData name="Horn, Veronique" userId="1bad49fb-5a10-43b3-b6d4-a88c2c37d64c" providerId="ADAL" clId="{E42B1675-7474-471F-8D2D-88F01F888BDA}" dt="2020-05-11T10:09:06.223" v="83" actId="478"/>
          <ac:picMkLst>
            <pc:docMk/>
            <pc:sldMk cId="2032050503" sldId="290"/>
            <ac:picMk id="2" creationId="{ECEE9495-E378-4FCE-99D8-7C1494E85229}"/>
          </ac:picMkLst>
        </pc:picChg>
        <pc:picChg chg="add mod">
          <ac:chgData name="Horn, Veronique" userId="1bad49fb-5a10-43b3-b6d4-a88c2c37d64c" providerId="ADAL" clId="{E42B1675-7474-471F-8D2D-88F01F888BDA}" dt="2020-05-11T10:09:25.552" v="89" actId="1076"/>
          <ac:picMkLst>
            <pc:docMk/>
            <pc:sldMk cId="2032050503" sldId="290"/>
            <ac:picMk id="3" creationId="{D1AE903D-5DD5-4FC3-81FB-8171B1946290}"/>
          </ac:picMkLst>
        </pc:picChg>
        <pc:picChg chg="del">
          <ac:chgData name="Horn, Veronique" userId="1bad49fb-5a10-43b3-b6d4-a88c2c37d64c" providerId="ADAL" clId="{E42B1675-7474-471F-8D2D-88F01F888BDA}" dt="2020-04-30T15:50:11.040" v="61" actId="478"/>
          <ac:picMkLst>
            <pc:docMk/>
            <pc:sldMk cId="2032050503" sldId="290"/>
            <ac:picMk id="6146" creationId="{00000000-0000-0000-0000-000000000000}"/>
          </ac:picMkLst>
        </pc:picChg>
      </pc:sldChg>
      <pc:sldChg chg="modSp">
        <pc:chgData name="Horn, Veronique" userId="1bad49fb-5a10-43b3-b6d4-a88c2c37d64c" providerId="ADAL" clId="{E42B1675-7474-471F-8D2D-88F01F888BDA}" dt="2020-04-30T14:40:17.366" v="3" actId="313"/>
        <pc:sldMkLst>
          <pc:docMk/>
          <pc:sldMk cId="2358344476" sldId="293"/>
        </pc:sldMkLst>
        <pc:spChg chg="mod">
          <ac:chgData name="Horn, Veronique" userId="1bad49fb-5a10-43b3-b6d4-a88c2c37d64c" providerId="ADAL" clId="{E42B1675-7474-471F-8D2D-88F01F888BDA}" dt="2020-04-30T14:40:17.366" v="3" actId="313"/>
          <ac:spMkLst>
            <pc:docMk/>
            <pc:sldMk cId="2358344476" sldId="293"/>
            <ac:spMk id="123909" creationId="{00000000-0000-0000-0000-000000000000}"/>
          </ac:spMkLst>
        </pc:spChg>
      </pc:sldChg>
      <pc:sldChg chg="addSp delSp modSp mod">
        <pc:chgData name="Horn, Veronique" userId="1bad49fb-5a10-43b3-b6d4-a88c2c37d64c" providerId="ADAL" clId="{E42B1675-7474-471F-8D2D-88F01F888BDA}" dt="2020-05-11T10:10:15.634" v="94" actId="1076"/>
        <pc:sldMkLst>
          <pc:docMk/>
          <pc:sldMk cId="1181873508" sldId="294"/>
        </pc:sldMkLst>
        <pc:spChg chg="del">
          <ac:chgData name="Horn, Veronique" userId="1bad49fb-5a10-43b3-b6d4-a88c2c37d64c" providerId="ADAL" clId="{E42B1675-7474-471F-8D2D-88F01F888BDA}" dt="2020-04-30T15:51:16.648" v="72" actId="478"/>
          <ac:spMkLst>
            <pc:docMk/>
            <pc:sldMk cId="1181873508" sldId="294"/>
            <ac:spMk id="5" creationId="{00000000-0000-0000-0000-000000000000}"/>
          </ac:spMkLst>
        </pc:spChg>
        <pc:picChg chg="add del mod">
          <ac:chgData name="Horn, Veronique" userId="1bad49fb-5a10-43b3-b6d4-a88c2c37d64c" providerId="ADAL" clId="{E42B1675-7474-471F-8D2D-88F01F888BDA}" dt="2020-05-11T10:09:59.065" v="90" actId="478"/>
          <ac:picMkLst>
            <pc:docMk/>
            <pc:sldMk cId="1181873508" sldId="294"/>
            <ac:picMk id="2" creationId="{121048B1-033F-4A68-A1EA-C646FE616007}"/>
          </ac:picMkLst>
        </pc:picChg>
        <pc:picChg chg="add mod">
          <ac:chgData name="Horn, Veronique" userId="1bad49fb-5a10-43b3-b6d4-a88c2c37d64c" providerId="ADAL" clId="{E42B1675-7474-471F-8D2D-88F01F888BDA}" dt="2020-05-11T10:10:15.634" v="94" actId="1076"/>
          <ac:picMkLst>
            <pc:docMk/>
            <pc:sldMk cId="1181873508" sldId="294"/>
            <ac:picMk id="3" creationId="{BAEDE3BB-DA37-489A-82F5-F6BF0B0DF402}"/>
          </ac:picMkLst>
        </pc:picChg>
        <pc:picChg chg="del">
          <ac:chgData name="Horn, Veronique" userId="1bad49fb-5a10-43b3-b6d4-a88c2c37d64c" providerId="ADAL" clId="{E42B1675-7474-471F-8D2D-88F01F888BDA}" dt="2020-04-30T15:50:55.089" v="67" actId="478"/>
          <ac:picMkLst>
            <pc:docMk/>
            <pc:sldMk cId="1181873508" sldId="294"/>
            <ac:picMk id="125970" creationId="{00000000-0000-0000-0000-000000000000}"/>
          </ac:picMkLst>
        </pc:picChg>
      </pc:sldChg>
      <pc:sldChg chg="modSp">
        <pc:chgData name="Horn, Veronique" userId="1bad49fb-5a10-43b3-b6d4-a88c2c37d64c" providerId="ADAL" clId="{E42B1675-7474-471F-8D2D-88F01F888BDA}" dt="2020-04-30T14:42:52.437" v="12" actId="20577"/>
        <pc:sldMkLst>
          <pc:docMk/>
          <pc:sldMk cId="3219689164" sldId="297"/>
        </pc:sldMkLst>
        <pc:spChg chg="mod">
          <ac:chgData name="Horn, Veronique" userId="1bad49fb-5a10-43b3-b6d4-a88c2c37d64c" providerId="ADAL" clId="{E42B1675-7474-471F-8D2D-88F01F888BDA}" dt="2020-04-30T14:42:52.437" v="12" actId="20577"/>
          <ac:spMkLst>
            <pc:docMk/>
            <pc:sldMk cId="3219689164" sldId="297"/>
            <ac:spMk id="132101" creationId="{00000000-0000-0000-0000-000000000000}"/>
          </ac:spMkLst>
        </pc:spChg>
      </pc:sldChg>
      <pc:sldChg chg="addSp modSp delCm">
        <pc:chgData name="Horn, Veronique" userId="1bad49fb-5a10-43b3-b6d4-a88c2c37d64c" providerId="ADAL" clId="{E42B1675-7474-471F-8D2D-88F01F888BDA}" dt="2020-04-30T15:11:26.964" v="35" actId="1592"/>
        <pc:sldMkLst>
          <pc:docMk/>
          <pc:sldMk cId="2472910083" sldId="298"/>
        </pc:sldMkLst>
        <pc:picChg chg="add mod">
          <ac:chgData name="Horn, Veronique" userId="1bad49fb-5a10-43b3-b6d4-a88c2c37d64c" providerId="ADAL" clId="{E42B1675-7474-471F-8D2D-88F01F888BDA}" dt="2020-04-30T15:11:24.824" v="34" actId="1076"/>
          <ac:picMkLst>
            <pc:docMk/>
            <pc:sldMk cId="2472910083" sldId="298"/>
            <ac:picMk id="2" creationId="{DD16909A-6DF2-4A7C-B73C-DE55CCA012AB}"/>
          </ac:picMkLst>
        </pc:picChg>
      </pc:sldChg>
      <pc:sldChg chg="addSp modSp delCm">
        <pc:chgData name="Horn, Veronique" userId="1bad49fb-5a10-43b3-b6d4-a88c2c37d64c" providerId="ADAL" clId="{E42B1675-7474-471F-8D2D-88F01F888BDA}" dt="2020-04-30T15:13:12.624" v="42" actId="1592"/>
        <pc:sldMkLst>
          <pc:docMk/>
          <pc:sldMk cId="2929583239" sldId="301"/>
        </pc:sldMkLst>
        <pc:picChg chg="add mod">
          <ac:chgData name="Horn, Veronique" userId="1bad49fb-5a10-43b3-b6d4-a88c2c37d64c" providerId="ADAL" clId="{E42B1675-7474-471F-8D2D-88F01F888BDA}" dt="2020-04-30T15:13:09.041" v="41" actId="1076"/>
          <ac:picMkLst>
            <pc:docMk/>
            <pc:sldMk cId="2929583239" sldId="301"/>
            <ac:picMk id="2" creationId="{5A8E8BA0-67A7-483F-9827-C718E1430CAE}"/>
          </ac:picMkLst>
        </pc:picChg>
      </pc:sldChg>
      <pc:sldChg chg="modSp">
        <pc:chgData name="Horn, Veronique" userId="1bad49fb-5a10-43b3-b6d4-a88c2c37d64c" providerId="ADAL" clId="{E42B1675-7474-471F-8D2D-88F01F888BDA}" dt="2020-04-30T14:41:52.287" v="9" actId="313"/>
        <pc:sldMkLst>
          <pc:docMk/>
          <pc:sldMk cId="332691214" sldId="306"/>
        </pc:sldMkLst>
        <pc:spChg chg="mod">
          <ac:chgData name="Horn, Veronique" userId="1bad49fb-5a10-43b3-b6d4-a88c2c37d64c" providerId="ADAL" clId="{E42B1675-7474-471F-8D2D-88F01F888BDA}" dt="2020-04-30T14:41:52.287" v="9" actId="313"/>
          <ac:spMkLst>
            <pc:docMk/>
            <pc:sldMk cId="332691214" sldId="306"/>
            <ac:spMk id="140293" creationId="{00000000-0000-0000-0000-000000000000}"/>
          </ac:spMkLst>
        </pc:spChg>
      </pc:sldChg>
      <pc:sldChg chg="addSp modSp delCm">
        <pc:chgData name="Horn, Veronique" userId="1bad49fb-5a10-43b3-b6d4-a88c2c37d64c" providerId="ADAL" clId="{E42B1675-7474-471F-8D2D-88F01F888BDA}" dt="2020-04-30T15:15:23.258" v="51" actId="313"/>
        <pc:sldMkLst>
          <pc:docMk/>
          <pc:sldMk cId="3247762707" sldId="310"/>
        </pc:sldMkLst>
        <pc:spChg chg="mod">
          <ac:chgData name="Horn, Veronique" userId="1bad49fb-5a10-43b3-b6d4-a88c2c37d64c" providerId="ADAL" clId="{E42B1675-7474-471F-8D2D-88F01F888BDA}" dt="2020-04-30T15:15:23.258" v="51" actId="313"/>
          <ac:spMkLst>
            <pc:docMk/>
            <pc:sldMk cId="3247762707" sldId="310"/>
            <ac:spMk id="5" creationId="{00000000-0000-0000-0000-000000000000}"/>
          </ac:spMkLst>
        </pc:spChg>
        <pc:picChg chg="add mod">
          <ac:chgData name="Horn, Veronique" userId="1bad49fb-5a10-43b3-b6d4-a88c2c37d64c" providerId="ADAL" clId="{E42B1675-7474-471F-8D2D-88F01F888BDA}" dt="2020-04-30T15:14:01.285" v="47" actId="1076"/>
          <ac:picMkLst>
            <pc:docMk/>
            <pc:sldMk cId="3247762707" sldId="310"/>
            <ac:picMk id="2" creationId="{F057402E-DAF5-4CC6-B792-78A559A010B4}"/>
          </ac:picMkLst>
        </pc:picChg>
      </pc:sldChg>
      <pc:sldChg chg="addSp delCm">
        <pc:chgData name="Horn, Veronique" userId="1bad49fb-5a10-43b3-b6d4-a88c2c37d64c" providerId="ADAL" clId="{E42B1675-7474-471F-8D2D-88F01F888BDA}" dt="2020-04-30T15:14:37.037" v="50" actId="1592"/>
        <pc:sldMkLst>
          <pc:docMk/>
          <pc:sldMk cId="4260318055" sldId="312"/>
        </pc:sldMkLst>
        <pc:picChg chg="add">
          <ac:chgData name="Horn, Veronique" userId="1bad49fb-5a10-43b3-b6d4-a88c2c37d64c" providerId="ADAL" clId="{E42B1675-7474-471F-8D2D-88F01F888BDA}" dt="2020-04-30T15:14:31.449" v="49"/>
          <ac:picMkLst>
            <pc:docMk/>
            <pc:sldMk cId="4260318055" sldId="312"/>
            <ac:picMk id="2" creationId="{D8B84E02-7270-4AFA-9C81-28DA53C46390}"/>
          </ac:picMkLst>
        </pc:picChg>
      </pc:sldChg>
      <pc:sldChg chg="modSp">
        <pc:chgData name="Horn, Veronique" userId="1bad49fb-5a10-43b3-b6d4-a88c2c37d64c" providerId="ADAL" clId="{E42B1675-7474-471F-8D2D-88F01F888BDA}" dt="2020-04-30T14:41:57.784" v="10" actId="313"/>
        <pc:sldMkLst>
          <pc:docMk/>
          <pc:sldMk cId="2943869931" sldId="315"/>
        </pc:sldMkLst>
        <pc:spChg chg="mod">
          <ac:chgData name="Horn, Veronique" userId="1bad49fb-5a10-43b3-b6d4-a88c2c37d64c" providerId="ADAL" clId="{E42B1675-7474-471F-8D2D-88F01F888BDA}" dt="2020-04-30T14:41:57.784" v="10" actId="313"/>
          <ac:spMkLst>
            <pc:docMk/>
            <pc:sldMk cId="2943869931" sldId="315"/>
            <ac:spMk id="175109" creationId="{00000000-0000-0000-0000-000000000000}"/>
          </ac:spMkLst>
        </pc:spChg>
      </pc:sldChg>
      <pc:sldChg chg="modSp">
        <pc:chgData name="Horn, Veronique" userId="1bad49fb-5a10-43b3-b6d4-a88c2c37d64c" providerId="ADAL" clId="{E42B1675-7474-471F-8D2D-88F01F888BDA}" dt="2020-04-30T14:41:50.770" v="8" actId="313"/>
        <pc:sldMkLst>
          <pc:docMk/>
          <pc:sldMk cId="626990851" sldId="317"/>
        </pc:sldMkLst>
        <pc:spChg chg="mod">
          <ac:chgData name="Horn, Veronique" userId="1bad49fb-5a10-43b3-b6d4-a88c2c37d64c" providerId="ADAL" clId="{E42B1675-7474-471F-8D2D-88F01F888BDA}" dt="2020-04-30T14:41:50.770" v="8" actId="313"/>
          <ac:spMkLst>
            <pc:docMk/>
            <pc:sldMk cId="626990851" sldId="317"/>
            <ac:spMk id="3" creationId="{00000000-0000-0000-0000-000000000000}"/>
          </ac:spMkLst>
        </pc:spChg>
      </pc:sldChg>
      <pc:sldChg chg="addSp delSp modSp mod delCm">
        <pc:chgData name="Horn, Veronique" userId="1bad49fb-5a10-43b3-b6d4-a88c2c37d64c" providerId="ADAL" clId="{E42B1675-7474-471F-8D2D-88F01F888BDA}" dt="2020-05-11T10:11:13.007" v="100" actId="1076"/>
        <pc:sldMkLst>
          <pc:docMk/>
          <pc:sldMk cId="1711696124" sldId="320"/>
        </pc:sldMkLst>
        <pc:spChg chg="mod">
          <ac:chgData name="Horn, Veronique" userId="1bad49fb-5a10-43b3-b6d4-a88c2c37d64c" providerId="ADAL" clId="{E42B1675-7474-471F-8D2D-88F01F888BDA}" dt="2020-04-30T15:10:22.317" v="30" actId="962"/>
          <ac:spMkLst>
            <pc:docMk/>
            <pc:sldMk cId="1711696124" sldId="320"/>
            <ac:spMk id="2" creationId="{00000000-0000-0000-0000-000000000000}"/>
          </ac:spMkLst>
        </pc:spChg>
        <pc:picChg chg="add mod">
          <ac:chgData name="Horn, Veronique" userId="1bad49fb-5a10-43b3-b6d4-a88c2c37d64c" providerId="ADAL" clId="{E42B1675-7474-471F-8D2D-88F01F888BDA}" dt="2020-05-11T10:11:13.007" v="100" actId="1076"/>
          <ac:picMkLst>
            <pc:docMk/>
            <pc:sldMk cId="1711696124" sldId="320"/>
            <ac:picMk id="3" creationId="{B28DC09F-B870-4DFE-A433-E9BEB4798E0A}"/>
          </ac:picMkLst>
        </pc:picChg>
        <pc:picChg chg="add del mod">
          <ac:chgData name="Horn, Veronique" userId="1bad49fb-5a10-43b3-b6d4-a88c2c37d64c" providerId="ADAL" clId="{E42B1675-7474-471F-8D2D-88F01F888BDA}" dt="2020-04-30T15:59:51.704" v="76" actId="478"/>
          <ac:picMkLst>
            <pc:docMk/>
            <pc:sldMk cId="1711696124" sldId="320"/>
            <ac:picMk id="3" creationId="{DA21FE31-92D6-4857-A0A3-B4D6CCDC1467}"/>
          </ac:picMkLst>
        </pc:picChg>
        <pc:picChg chg="add del mod">
          <ac:chgData name="Horn, Veronique" userId="1bad49fb-5a10-43b3-b6d4-a88c2c37d64c" providerId="ADAL" clId="{E42B1675-7474-471F-8D2D-88F01F888BDA}" dt="2020-05-11T10:11:07.206" v="98" actId="478"/>
          <ac:picMkLst>
            <pc:docMk/>
            <pc:sldMk cId="1711696124" sldId="320"/>
            <ac:picMk id="4" creationId="{E1643904-BDC2-4A8D-816D-F4E931F28F9A}"/>
          </ac:picMkLst>
        </pc:picChg>
      </pc:sldChg>
      <pc:sldMasterChg chg="delSp modSp">
        <pc:chgData name="Horn, Veronique" userId="1bad49fb-5a10-43b3-b6d4-a88c2c37d64c" providerId="ADAL" clId="{E42B1675-7474-471F-8D2D-88F01F888BDA}" dt="2020-04-30T13:31:36.700" v="1"/>
        <pc:sldMasterMkLst>
          <pc:docMk/>
          <pc:sldMasterMk cId="0" sldId="2147483648"/>
        </pc:sldMasterMkLst>
        <pc:spChg chg="del">
          <ac:chgData name="Horn, Veronique" userId="1bad49fb-5a10-43b3-b6d4-a88c2c37d64c" providerId="ADAL" clId="{E42B1675-7474-471F-8D2D-88F01F888BDA}" dt="2020-04-30T13:31:32.009" v="0" actId="478"/>
          <ac:spMkLst>
            <pc:docMk/>
            <pc:sldMasterMk cId="0" sldId="2147483648"/>
            <ac:spMk id="6" creationId="{7427A9BE-CA3E-4276-85AC-7C69A53D24D5}"/>
          </ac:spMkLst>
        </pc:spChg>
        <pc:spChg chg="mod">
          <ac:chgData name="Horn, Veronique" userId="1bad49fb-5a10-43b3-b6d4-a88c2c37d64c" providerId="ADAL" clId="{E42B1675-7474-471F-8D2D-88F01F888BDA}" dt="2020-04-30T13:31:36.700" v="1"/>
          <ac:spMkLst>
            <pc:docMk/>
            <pc:sldMasterMk cId="0" sldId="2147483648"/>
            <ac:spMk id="7" creationId="{00000000-0000-0000-0000-000000000000}"/>
          </ac:spMkLst>
        </pc:sp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5C293-3C6C-4D24-BF10-F6BB2D4A9FD9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8E0D21-1095-48AF-8C4E-3E47E39A4A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795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2678F6-1CA6-48F5-B636-112754368621}" type="slidenum">
              <a:rPr lang="en-US"/>
              <a:pPr/>
              <a:t>2</a:t>
            </a:fld>
            <a:endParaRPr lang="en-US"/>
          </a:p>
        </p:txBody>
      </p:sp>
      <p:sp>
        <p:nvSpPr>
          <p:cNvPr id="188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2132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30CF91D-3C89-42AC-8B5A-368472500B57}" type="slidenum">
              <a:rPr lang="en-US"/>
              <a:pPr/>
              <a:t>11</a:t>
            </a:fld>
            <a:endParaRPr lang="en-US"/>
          </a:p>
        </p:txBody>
      </p:sp>
      <p:sp>
        <p:nvSpPr>
          <p:cNvPr id="196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6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03029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6F6F89B-5D9A-45F8-9DE9-6F74237A4AE3}" type="slidenum">
              <a:rPr lang="en-US"/>
              <a:pPr/>
              <a:t>12</a:t>
            </a:fld>
            <a:endParaRPr lang="en-US"/>
          </a:p>
        </p:txBody>
      </p:sp>
      <p:sp>
        <p:nvSpPr>
          <p:cNvPr id="197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7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7446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90A7B7-337D-4D4B-A9ED-3DB841EAC7AF}" type="slidenum">
              <a:rPr lang="en-US"/>
              <a:pPr/>
              <a:t>13</a:t>
            </a:fld>
            <a:endParaRPr lang="en-US"/>
          </a:p>
        </p:txBody>
      </p:sp>
      <p:sp>
        <p:nvSpPr>
          <p:cNvPr id="198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3268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E0831C-B8E7-46B6-B9E7-AB91C72CFCB1}" type="slidenum">
              <a:rPr lang="en-US"/>
              <a:pPr/>
              <a:t>14</a:t>
            </a:fld>
            <a:endParaRPr lang="en-US"/>
          </a:p>
        </p:txBody>
      </p:sp>
      <p:sp>
        <p:nvSpPr>
          <p:cNvPr id="200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0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18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1DCC32-77B9-4B2B-8494-0BA85FF5C4D6}" type="slidenum">
              <a:rPr lang="en-US"/>
              <a:pPr/>
              <a:t>15</a:t>
            </a:fld>
            <a:endParaRPr lang="en-US"/>
          </a:p>
        </p:txBody>
      </p:sp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122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E6197E2-A2A7-44F5-8DF8-431803664748}" type="slidenum">
              <a:rPr lang="en-US"/>
              <a:pPr/>
              <a:t>16</a:t>
            </a:fld>
            <a:endParaRPr lang="en-US"/>
          </a:p>
        </p:txBody>
      </p:sp>
      <p:sp>
        <p:nvSpPr>
          <p:cNvPr id="202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27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376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F3FBD2D-20E1-4009-94B9-146DFE991F5F}" type="slidenum">
              <a:rPr lang="en-US"/>
              <a:pPr/>
              <a:t>17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46903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E08580-E8B8-4D96-B755-677B6BC6125D}" type="slidenum">
              <a:rPr lang="en-US"/>
              <a:pPr/>
              <a:t>18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49677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B42D04-1F09-49D0-81E3-253FFD9A568F}" type="slidenum">
              <a:rPr lang="en-US"/>
              <a:pPr/>
              <a:t>19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6690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0837F69-6C59-47AA-9E92-19F9B48B25FE}" type="slidenum">
              <a:rPr lang="en-US"/>
              <a:pPr/>
              <a:t>20</a:t>
            </a:fld>
            <a:endParaRPr lang="en-US"/>
          </a:p>
        </p:txBody>
      </p:sp>
      <p:sp>
        <p:nvSpPr>
          <p:cNvPr id="206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18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7260858-B1DD-43A6-8084-F22FD89B4241}" type="slidenum">
              <a:rPr lang="en-US"/>
              <a:pPr/>
              <a:t>3</a:t>
            </a:fld>
            <a:endParaRPr lang="en-US"/>
          </a:p>
        </p:txBody>
      </p:sp>
      <p:sp>
        <p:nvSpPr>
          <p:cNvPr id="189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9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479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DD1B3D9-1F48-4E7B-A961-11C953CAD291}" type="slidenum">
              <a:rPr lang="en-US"/>
              <a:pPr/>
              <a:t>21</a:t>
            </a:fld>
            <a:endParaRPr lang="en-US"/>
          </a:p>
        </p:txBody>
      </p:sp>
      <p:sp>
        <p:nvSpPr>
          <p:cNvPr id="208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8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6948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A009974-6943-4383-92A2-4D40065F4323}" type="slidenum">
              <a:rPr lang="en-US"/>
              <a:pPr/>
              <a:t>22</a:t>
            </a:fld>
            <a:endParaRPr lang="en-US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4042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3D89BE-60A6-4AAF-852F-D531258CCDFD}" type="slidenum">
              <a:rPr lang="en-US"/>
              <a:pPr/>
              <a:t>23</a:t>
            </a:fld>
            <a:endParaRPr lang="en-US"/>
          </a:p>
        </p:txBody>
      </p:sp>
      <p:sp>
        <p:nvSpPr>
          <p:cNvPr id="210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0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21533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CAB42CF-5857-43A2-9754-A6326470BBD8}" type="slidenum">
              <a:rPr lang="en-US"/>
              <a:pPr/>
              <a:t>24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9482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CDE3186-3C80-4447-B01F-465E29BBE6DA}" type="slidenum">
              <a:rPr lang="en-US"/>
              <a:pPr/>
              <a:t>25</a:t>
            </a:fld>
            <a:endParaRPr lang="en-US"/>
          </a:p>
        </p:txBody>
      </p:sp>
      <p:sp>
        <p:nvSpPr>
          <p:cNvPr id="212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3061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679C2D-BCBD-4B46-A1FC-86DEFCE111CE}" type="slidenum">
              <a:rPr lang="en-US"/>
              <a:pPr/>
              <a:t>26</a:t>
            </a:fld>
            <a:endParaRPr lang="en-US"/>
          </a:p>
        </p:txBody>
      </p:sp>
      <p:sp>
        <p:nvSpPr>
          <p:cNvPr id="214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4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84465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C42A6B-E65C-49F7-A93A-3B3C22533BC5}" type="slidenum">
              <a:rPr lang="en-US"/>
              <a:pPr/>
              <a:t>27</a:t>
            </a:fld>
            <a:endParaRPr lang="en-US"/>
          </a:p>
        </p:txBody>
      </p:sp>
      <p:sp>
        <p:nvSpPr>
          <p:cNvPr id="215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63882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C40BB85-D036-426D-B9FC-F094945132B9}" type="slidenum">
              <a:rPr lang="en-US"/>
              <a:pPr/>
              <a:t>28</a:t>
            </a:fld>
            <a:endParaRPr lang="en-US"/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06234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7913AC4-97A5-42EC-8114-C3707D870A86}" type="slidenum">
              <a:rPr lang="en-US"/>
              <a:pPr/>
              <a:t>29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06973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A5DD16-B2D3-452F-9FE0-DFFD6576EA9E}" type="slidenum">
              <a:rPr lang="en-US"/>
              <a:pPr/>
              <a:t>30</a:t>
            </a:fld>
            <a:endParaRPr lang="en-US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082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54DD6B2-0FE1-452A-AB8C-A27210072BF4}" type="slidenum">
              <a:rPr lang="en-US"/>
              <a:pPr/>
              <a:t>4</a:t>
            </a:fld>
            <a:endParaRPr lang="en-US"/>
          </a:p>
        </p:txBody>
      </p:sp>
      <p:sp>
        <p:nvSpPr>
          <p:cNvPr id="190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373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97C0EC-23F5-46A8-A84D-556C02E88541}" type="slidenum">
              <a:rPr lang="en-US"/>
              <a:pPr/>
              <a:t>31</a:t>
            </a:fld>
            <a:endParaRPr lang="en-US"/>
          </a:p>
        </p:txBody>
      </p:sp>
      <p:sp>
        <p:nvSpPr>
          <p:cNvPr id="257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70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32035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F2C8051-6CE9-4AF6-9459-D159C687535A}" type="slidenum">
              <a:rPr lang="en-US"/>
              <a:pPr/>
              <a:t>32</a:t>
            </a:fld>
            <a:endParaRPr lang="en-US"/>
          </a:p>
        </p:txBody>
      </p:sp>
      <p:sp>
        <p:nvSpPr>
          <p:cNvPr id="220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0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2080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51FED05-06E2-45AD-8C1B-E11668411746}" type="slidenum">
              <a:rPr lang="en-US"/>
              <a:pPr/>
              <a:t>33</a:t>
            </a:fld>
            <a:endParaRPr lang="en-US"/>
          </a:p>
        </p:txBody>
      </p:sp>
      <p:sp>
        <p:nvSpPr>
          <p:cNvPr id="221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1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9917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EC5E89F-00FB-453D-95CC-A763ECE215B6}" type="slidenum">
              <a:rPr lang="en-US"/>
              <a:pPr/>
              <a:t>34</a:t>
            </a:fld>
            <a:endParaRPr lang="en-US"/>
          </a:p>
        </p:txBody>
      </p:sp>
      <p:sp>
        <p:nvSpPr>
          <p:cNvPr id="222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0758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6241ABD-8BB7-4346-ADC3-AF2CED655143}" type="slidenum">
              <a:rPr lang="en-US"/>
              <a:pPr/>
              <a:t>35</a:t>
            </a:fld>
            <a:endParaRPr lang="en-US"/>
          </a:p>
        </p:txBody>
      </p:sp>
      <p:sp>
        <p:nvSpPr>
          <p:cNvPr id="22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85810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5CA25C6-383C-42B1-9184-B2D0F4DAA153}" type="slidenum">
              <a:rPr lang="en-US"/>
              <a:pPr/>
              <a:t>36</a:t>
            </a:fld>
            <a:endParaRPr lang="en-US"/>
          </a:p>
        </p:txBody>
      </p:sp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38054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338E7DD-3D8B-4710-8649-8ADEA2A1063A}" type="slidenum">
              <a:rPr lang="en-US"/>
              <a:pPr/>
              <a:t>37</a:t>
            </a:fld>
            <a:endParaRPr lang="en-US"/>
          </a:p>
        </p:txBody>
      </p:sp>
      <p:sp>
        <p:nvSpPr>
          <p:cNvPr id="225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54704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5776F4A-2059-426E-B18C-D65361DB9B9C}" type="slidenum">
              <a:rPr lang="en-US"/>
              <a:pPr/>
              <a:t>38</a:t>
            </a:fld>
            <a:endParaRPr lang="en-US"/>
          </a:p>
        </p:txBody>
      </p:sp>
      <p:sp>
        <p:nvSpPr>
          <p:cNvPr id="226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6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9768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B9D05A-B018-496D-8753-11C0916A120B}" type="slidenum">
              <a:rPr lang="en-US"/>
              <a:pPr/>
              <a:t>46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080366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DEE3BC-9745-4422-A4F0-475071FE2EE5}" type="slidenum">
              <a:rPr lang="en-US"/>
              <a:pPr/>
              <a:t>47</a:t>
            </a:fld>
            <a:endParaRPr lang="en-US"/>
          </a:p>
        </p:txBody>
      </p:sp>
      <p:sp>
        <p:nvSpPr>
          <p:cNvPr id="228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2771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2676417-76F9-44C8-83CF-E61603D60E52}" type="slidenum">
              <a:rPr lang="en-US"/>
              <a:pPr/>
              <a:t>5</a:t>
            </a:fld>
            <a:endParaRPr lang="en-US"/>
          </a:p>
        </p:txBody>
      </p:sp>
      <p:sp>
        <p:nvSpPr>
          <p:cNvPr id="191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1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922759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C38927E-88AD-4D38-838E-696A2A8B3A3E}" type="slidenum">
              <a:rPr lang="en-US"/>
              <a:pPr/>
              <a:t>48</a:t>
            </a:fld>
            <a:endParaRPr lang="en-US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40134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74E39EE-47C6-4AAC-9EC3-970B54F5895F}" type="slidenum">
              <a:rPr lang="en-US"/>
              <a:pPr/>
              <a:t>49</a:t>
            </a:fld>
            <a:endParaRPr lang="en-US"/>
          </a:p>
        </p:txBody>
      </p:sp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862180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063411C-8D8F-4E09-8413-712C04B48BFC}" type="slidenum">
              <a:rPr lang="en-US"/>
              <a:pPr/>
              <a:t>50</a:t>
            </a:fld>
            <a:endParaRPr lang="en-US"/>
          </a:p>
        </p:txBody>
      </p:sp>
      <p:sp>
        <p:nvSpPr>
          <p:cNvPr id="231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90895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63B6B0E-C4EF-4968-97DE-55FB9CC6A384}" type="slidenum">
              <a:rPr lang="en-US"/>
              <a:pPr/>
              <a:t>51</a:t>
            </a:fld>
            <a:endParaRPr lang="en-US"/>
          </a:p>
        </p:txBody>
      </p:sp>
      <p:sp>
        <p:nvSpPr>
          <p:cNvPr id="232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943723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369BBFA-6433-4713-8373-1CDD6118A538}" type="slidenum">
              <a:rPr lang="en-US"/>
              <a:pPr/>
              <a:t>52</a:t>
            </a:fld>
            <a:endParaRPr lang="en-US"/>
          </a:p>
        </p:txBody>
      </p:sp>
      <p:sp>
        <p:nvSpPr>
          <p:cNvPr id="253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39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80644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C766658-5236-438E-9EAA-262E637B96A0}" type="slidenum">
              <a:rPr lang="en-US"/>
              <a:pPr/>
              <a:t>53</a:t>
            </a:fld>
            <a:endParaRPr lang="en-US"/>
          </a:p>
        </p:txBody>
      </p:sp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69047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311049A-8BBB-4A66-A607-49354003A9C1}" type="slidenum">
              <a:rPr lang="en-US"/>
              <a:pPr/>
              <a:t>54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6594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CAAEB7E-3537-41F6-ABAD-B67E1771BE3D}" type="slidenum">
              <a:rPr lang="en-US"/>
              <a:pPr/>
              <a:t>55</a:t>
            </a:fld>
            <a:endParaRPr lang="en-US"/>
          </a:p>
        </p:txBody>
      </p:sp>
      <p:sp>
        <p:nvSpPr>
          <p:cNvPr id="235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35725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7E45E0-4000-4F2D-9124-C7CE5E004430}" type="slidenum">
              <a:rPr lang="en-US"/>
              <a:pPr/>
              <a:t>56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162913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E2A94C-1C7D-4303-8C17-C4119E29F6A5}" type="slidenum">
              <a:rPr lang="en-US"/>
              <a:pPr/>
              <a:t>57</a:t>
            </a:fld>
            <a:endParaRPr lang="en-US"/>
          </a:p>
        </p:txBody>
      </p:sp>
      <p:sp>
        <p:nvSpPr>
          <p:cNvPr id="237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7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04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4965C7-BC9F-4869-B8F4-81F5CC9E139A}" type="slidenum">
              <a:rPr lang="en-US"/>
              <a:pPr/>
              <a:t>6</a:t>
            </a:fld>
            <a:endParaRPr lang="en-US"/>
          </a:p>
        </p:txBody>
      </p:sp>
      <p:sp>
        <p:nvSpPr>
          <p:cNvPr id="192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15080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870402-D795-4E0B-98DD-3C362BD43487}" type="slidenum">
              <a:rPr lang="en-US"/>
              <a:pPr/>
              <a:t>58</a:t>
            </a:fld>
            <a:endParaRPr lang="en-US"/>
          </a:p>
        </p:txBody>
      </p:sp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35908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9795877-321D-4B8D-9E97-01F30DE8B05B}" type="slidenum">
              <a:rPr lang="en-US"/>
              <a:pPr/>
              <a:t>59</a:t>
            </a:fld>
            <a:endParaRPr lang="en-US"/>
          </a:p>
        </p:txBody>
      </p:sp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016864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5612059-661F-4D32-96AD-D6CD470C2ACE}" type="slidenum">
              <a:rPr lang="en-US"/>
              <a:pPr/>
              <a:t>60</a:t>
            </a:fld>
            <a:endParaRPr lang="en-US"/>
          </a:p>
        </p:txBody>
      </p:sp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47123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9A09C20-9445-4C02-9056-328994D6BC11}" type="slidenum">
              <a:rPr lang="en-US"/>
              <a:pPr/>
              <a:t>61</a:t>
            </a:fld>
            <a:endParaRPr lang="en-US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059571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E8ADF61-4963-46FD-99D1-E512C27C4B4F}" type="slidenum">
              <a:rPr lang="en-US"/>
              <a:pPr/>
              <a:t>62</a:t>
            </a:fld>
            <a:endParaRPr lang="en-US"/>
          </a:p>
        </p:txBody>
      </p:sp>
      <p:sp>
        <p:nvSpPr>
          <p:cNvPr id="242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303101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CFF3510-847A-4D1D-97B5-E75F1DF41E2B}" type="slidenum">
              <a:rPr lang="en-US"/>
              <a:pPr/>
              <a:t>63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479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1745905-D3FB-41D8-9AF3-95AE3DF98E23}" type="slidenum">
              <a:rPr lang="en-US"/>
              <a:pPr/>
              <a:t>7</a:t>
            </a:fld>
            <a:endParaRPr lang="en-US"/>
          </a:p>
        </p:txBody>
      </p:sp>
      <p:sp>
        <p:nvSpPr>
          <p:cNvPr id="193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178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66AD24-DAE4-4389-BE0F-7675E7BECC04}" type="slidenum">
              <a:rPr lang="en-US"/>
              <a:pPr/>
              <a:t>8</a:t>
            </a:fld>
            <a:endParaRPr lang="en-US"/>
          </a:p>
        </p:txBody>
      </p:sp>
      <p:sp>
        <p:nvSpPr>
          <p:cNvPr id="194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153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7D552AA-933A-4496-A282-13B8E60CEA32}" type="slidenum">
              <a:rPr lang="en-US"/>
              <a:pPr/>
              <a:t>9</a:t>
            </a:fld>
            <a:endParaRPr lang="en-US"/>
          </a:p>
        </p:txBody>
      </p:sp>
      <p:sp>
        <p:nvSpPr>
          <p:cNvPr id="195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5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8761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359A5B8-5508-456E-B953-B6E1AE9A67DE}" type="slidenum">
              <a:rPr lang="en-US"/>
              <a:pPr/>
              <a:t>10</a:t>
            </a:fld>
            <a:endParaRPr lang="en-US"/>
          </a:p>
        </p:txBody>
      </p:sp>
      <p:sp>
        <p:nvSpPr>
          <p:cNvPr id="245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277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90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86000"/>
            <a:ext cx="7772400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67200"/>
            <a:ext cx="7772400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610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90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2286000"/>
            <a:ext cx="7772400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4267200"/>
            <a:ext cx="7772400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1764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237312"/>
            <a:ext cx="9144000" cy="6206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Principles </a:t>
            </a:r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GB" sz="1000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Ed., Coronel, Morris, Crockett, </a:t>
            </a:r>
            <a:r>
              <a:rPr lang="en-GB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Blewett</a:t>
            </a:r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©2020 Cengage EMEA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C64BC2-A46C-4670-9C38-48977243FF8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207896" y="6237312"/>
            <a:ext cx="964842" cy="636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2.png"/><Relationship Id="rId4" Type="http://schemas.openxmlformats.org/officeDocument/2006/relationships/oleObject" Target="../embeddings/oleObject1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2.png"/><Relationship Id="rId4" Type="http://schemas.openxmlformats.org/officeDocument/2006/relationships/oleObject" Target="../embeddings/oleObject2.bin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 txBox="1">
            <a:spLocks noChangeArrowheads="1"/>
          </p:cNvSpPr>
          <p:nvPr/>
        </p:nvSpPr>
        <p:spPr bwMode="auto">
          <a:xfrm>
            <a:off x="1403648" y="4221088"/>
            <a:ext cx="6400800" cy="1752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en-GB" sz="3600" dirty="0">
                <a:solidFill>
                  <a:srgbClr val="0070C0"/>
                </a:solidFill>
                <a:latin typeface="Arial Narrow" pitchFamily="34" charset="0"/>
              </a:rPr>
              <a:t>CHAPTER 2</a:t>
            </a:r>
          </a:p>
          <a:p>
            <a:pPr marL="0" indent="0" algn="ctr">
              <a:buFontTx/>
              <a:buNone/>
            </a:pPr>
            <a:r>
              <a:rPr lang="en-GB" sz="3600" dirty="0">
                <a:solidFill>
                  <a:srgbClr val="0070C0"/>
                </a:solidFill>
                <a:latin typeface="Arial Narrow" pitchFamily="34" charset="0"/>
              </a:rPr>
              <a:t>DATA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C5D18A-C45E-4A5D-AFF9-1228C5B5C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2932"/>
            <a:ext cx="3098213" cy="4017995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DD3D2583-EF96-48FE-AD9F-2879FCA112A3}"/>
              </a:ext>
            </a:extLst>
          </p:cNvPr>
          <p:cNvSpPr txBox="1">
            <a:spLocks/>
          </p:cNvSpPr>
          <p:nvPr/>
        </p:nvSpPr>
        <p:spPr>
          <a:xfrm>
            <a:off x="2387675" y="2630847"/>
            <a:ext cx="6400800" cy="1230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800" dirty="0"/>
              <a:t>Carlos Coronel, Steven Morris, </a:t>
            </a:r>
          </a:p>
          <a:p>
            <a:pPr algn="r"/>
            <a:r>
              <a:rPr lang="en-US" sz="2800" dirty="0"/>
              <a:t>Keeley Crockett, Craig Blewett</a:t>
            </a:r>
            <a:endParaRPr lang="en-GB" sz="28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EC1BF12-F2C2-4547-A411-B9B34AE8A277}"/>
              </a:ext>
            </a:extLst>
          </p:cNvPr>
          <p:cNvSpPr>
            <a:spLocks noGrp="1"/>
          </p:cNvSpPr>
          <p:nvPr/>
        </p:nvSpPr>
        <p:spPr>
          <a:xfrm>
            <a:off x="1016075" y="552387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/>
              <a:t>Database Principles</a:t>
            </a:r>
            <a:br>
              <a:rPr lang="en-US" sz="3600" dirty="0"/>
            </a:br>
            <a:r>
              <a:rPr lang="en-US" sz="3000" dirty="0"/>
              <a:t>Fundamentals of Design, </a:t>
            </a:r>
            <a:br>
              <a:rPr lang="en-US" sz="3000" dirty="0"/>
            </a:br>
            <a:r>
              <a:rPr lang="en-US" sz="3000" dirty="0"/>
              <a:t>Implementation, and Management </a:t>
            </a: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346155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Discovering Business Rules (continued)</a:t>
            </a:r>
          </a:p>
        </p:txBody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Generally, nouns translate into entities</a:t>
            </a:r>
          </a:p>
          <a:p>
            <a:r>
              <a:rPr lang="en-US"/>
              <a:t>Verbs translate into relationships among entities</a:t>
            </a:r>
          </a:p>
          <a:p>
            <a:r>
              <a:rPr lang="en-US"/>
              <a:t>Relationships are bi-directional</a:t>
            </a:r>
          </a:p>
        </p:txBody>
      </p:sp>
    </p:spTree>
    <p:extLst>
      <p:ext uri="{BB962C8B-B14F-4D97-AF65-F5344CB8AC3E}">
        <p14:creationId xmlns:p14="http://schemas.microsoft.com/office/powerpoint/2010/main" val="3329395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197768"/>
            <a:ext cx="7772400" cy="1143000"/>
          </a:xfrm>
        </p:spPr>
        <p:txBody>
          <a:bodyPr/>
          <a:lstStyle/>
          <a:p>
            <a:r>
              <a:rPr lang="en-US" dirty="0"/>
              <a:t>The Evolution of Data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D11D15-53EF-40FB-8C05-02780BEB7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5043" y="1124744"/>
            <a:ext cx="6433914" cy="493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298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86372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The Evolution of Data Models (continued)</a:t>
            </a:r>
          </a:p>
        </p:txBody>
      </p:sp>
      <p:sp>
        <p:nvSpPr>
          <p:cNvPr id="18637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Hierarchical and Network</a:t>
            </a:r>
          </a:p>
          <a:p>
            <a:r>
              <a:rPr lang="en-US" dirty="0"/>
              <a:t>Relational</a:t>
            </a:r>
          </a:p>
          <a:p>
            <a:r>
              <a:rPr lang="en-US" dirty="0"/>
              <a:t>Object oriented (OO) and Object Relational O/R)</a:t>
            </a:r>
          </a:p>
          <a:p>
            <a:r>
              <a:rPr lang="en-GB" dirty="0"/>
              <a:t>XML Hybrid Databases</a:t>
            </a:r>
          </a:p>
          <a:p>
            <a:r>
              <a:rPr lang="en-GB" dirty="0"/>
              <a:t>Key-value store and Column Store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63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812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Hierarchical Model</a:t>
            </a:r>
          </a:p>
        </p:txBody>
      </p:sp>
      <p:sp>
        <p:nvSpPr>
          <p:cNvPr id="1812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Developed in the 1960s to manage large amounts of data for complex manufacturing projects</a:t>
            </a:r>
          </a:p>
          <a:p>
            <a:r>
              <a:rPr lang="en-US"/>
              <a:t>Basic logical structure is represented by an upside-down “tree”</a:t>
            </a:r>
          </a:p>
        </p:txBody>
      </p:sp>
    </p:spTree>
    <p:extLst>
      <p:ext uri="{BB962C8B-B14F-4D97-AF65-F5344CB8AC3E}">
        <p14:creationId xmlns:p14="http://schemas.microsoft.com/office/powerpoint/2010/main" val="3477330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9114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Hierarchical Model (continued)</a:t>
            </a:r>
          </a:p>
        </p:txBody>
      </p:sp>
      <p:sp>
        <p:nvSpPr>
          <p:cNvPr id="9114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hierarchical structure contains levels, or segments</a:t>
            </a:r>
          </a:p>
          <a:p>
            <a:r>
              <a:rPr lang="en-US"/>
              <a:t>Depicts a set of one-to-many (1:*) relationships between a parent and its children segments </a:t>
            </a:r>
          </a:p>
          <a:p>
            <a:pPr lvl="1"/>
            <a:r>
              <a:rPr lang="en-US"/>
              <a:t>Each parent can have many children</a:t>
            </a:r>
          </a:p>
          <a:p>
            <a:pPr lvl="1"/>
            <a:r>
              <a:rPr lang="en-US"/>
              <a:t>each child has only one parent</a:t>
            </a:r>
          </a:p>
        </p:txBody>
      </p:sp>
    </p:spTree>
    <p:extLst>
      <p:ext uri="{BB962C8B-B14F-4D97-AF65-F5344CB8AC3E}">
        <p14:creationId xmlns:p14="http://schemas.microsoft.com/office/powerpoint/2010/main" val="2843718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9216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Hierarchical Model (continued)</a:t>
            </a:r>
          </a:p>
        </p:txBody>
      </p:sp>
      <p:sp>
        <p:nvSpPr>
          <p:cNvPr id="92167" name="Rectangle 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Advantages</a:t>
            </a:r>
          </a:p>
          <a:p>
            <a:pPr lvl="1"/>
            <a:r>
              <a:rPr lang="en-US"/>
              <a:t>Many of the hierarchical data model’s features formed the foundation for current data models</a:t>
            </a:r>
          </a:p>
          <a:p>
            <a:pPr lvl="1"/>
            <a:r>
              <a:rPr lang="en-US"/>
              <a:t>Its database application advantages are replicated, albeit in a different form, in current database environments</a:t>
            </a:r>
          </a:p>
          <a:p>
            <a:pPr lvl="1"/>
            <a:r>
              <a:rPr lang="en-US"/>
              <a:t>Generated a large installed (mainframe) base, created a pool of programmers who developed numerous tried-and-true business applications</a:t>
            </a:r>
          </a:p>
        </p:txBody>
      </p:sp>
    </p:spTree>
    <p:extLst>
      <p:ext uri="{BB962C8B-B14F-4D97-AF65-F5344CB8AC3E}">
        <p14:creationId xmlns:p14="http://schemas.microsoft.com/office/powerpoint/2010/main" val="176615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9318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Hierarchical Model (continued)</a:t>
            </a:r>
          </a:p>
        </p:txBody>
      </p:sp>
      <p:sp>
        <p:nvSpPr>
          <p:cNvPr id="9318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Disadvantages</a:t>
            </a:r>
          </a:p>
          <a:p>
            <a:pPr lvl="1"/>
            <a:r>
              <a:rPr lang="en-US"/>
              <a:t>Complex to implement</a:t>
            </a:r>
          </a:p>
          <a:p>
            <a:pPr lvl="1"/>
            <a:r>
              <a:rPr lang="en-US"/>
              <a:t>Difficult to manage</a:t>
            </a:r>
          </a:p>
          <a:p>
            <a:pPr lvl="1"/>
            <a:r>
              <a:rPr lang="en-US"/>
              <a:t>Lacks structural independence</a:t>
            </a:r>
          </a:p>
          <a:p>
            <a:pPr lvl="1"/>
            <a:r>
              <a:rPr lang="en-US"/>
              <a:t>Implementation limitations</a:t>
            </a:r>
          </a:p>
          <a:p>
            <a:pPr lvl="1"/>
            <a:r>
              <a:rPr lang="en-US"/>
              <a:t>Lack of standards</a:t>
            </a:r>
          </a:p>
        </p:txBody>
      </p:sp>
    </p:spTree>
    <p:extLst>
      <p:ext uri="{BB962C8B-B14F-4D97-AF65-F5344CB8AC3E}">
        <p14:creationId xmlns:p14="http://schemas.microsoft.com/office/powerpoint/2010/main" val="4106132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Network Model</a:t>
            </a:r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828800"/>
            <a:ext cx="7772400" cy="4114800"/>
          </a:xfrm>
        </p:spPr>
        <p:txBody>
          <a:bodyPr>
            <a:normAutofit/>
          </a:bodyPr>
          <a:lstStyle/>
          <a:p>
            <a:r>
              <a:rPr lang="en-US" dirty="0"/>
              <a:t>Created to </a:t>
            </a:r>
          </a:p>
          <a:p>
            <a:pPr lvl="1"/>
            <a:r>
              <a:rPr lang="en-US" dirty="0"/>
              <a:t>Represent complex data relationships more effectively </a:t>
            </a:r>
          </a:p>
          <a:p>
            <a:pPr lvl="1"/>
            <a:r>
              <a:rPr lang="en-US" dirty="0"/>
              <a:t>Improve database performance</a:t>
            </a:r>
          </a:p>
          <a:p>
            <a:pPr lvl="1"/>
            <a:r>
              <a:rPr lang="en-US" dirty="0"/>
              <a:t>Impose a database standard</a:t>
            </a:r>
          </a:p>
        </p:txBody>
      </p:sp>
    </p:spTree>
    <p:extLst>
      <p:ext uri="{BB962C8B-B14F-4D97-AF65-F5344CB8AC3E}">
        <p14:creationId xmlns:p14="http://schemas.microsoft.com/office/powerpoint/2010/main" val="716800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Network Model (continued)</a:t>
            </a:r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905000"/>
            <a:ext cx="7772400" cy="411480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Schema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Conceptual </a:t>
            </a:r>
            <a:r>
              <a:rPr lang="en-US" dirty="0" err="1"/>
              <a:t>organisation</a:t>
            </a:r>
            <a:r>
              <a:rPr lang="en-US" dirty="0"/>
              <a:t> of entire database as viewed by the database administrator</a:t>
            </a:r>
          </a:p>
          <a:p>
            <a:pPr>
              <a:lnSpc>
                <a:spcPct val="90000"/>
              </a:lnSpc>
            </a:pPr>
            <a:r>
              <a:rPr lang="en-US" dirty="0"/>
              <a:t>Subschema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Defines database portion “seen” by the application programs that actually produce the desired information from data contained within the database </a:t>
            </a:r>
          </a:p>
          <a:p>
            <a:pPr>
              <a:lnSpc>
                <a:spcPct val="90000"/>
              </a:lnSpc>
            </a:pPr>
            <a:r>
              <a:rPr lang="en-US" dirty="0"/>
              <a:t>Data Management Language (DML)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Defines the environment in which data can be managed</a:t>
            </a:r>
          </a:p>
        </p:txBody>
      </p:sp>
    </p:spTree>
    <p:extLst>
      <p:ext uri="{BB962C8B-B14F-4D97-AF65-F5344CB8AC3E}">
        <p14:creationId xmlns:p14="http://schemas.microsoft.com/office/powerpoint/2010/main" val="36201285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9830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Network Model (continued)</a:t>
            </a:r>
          </a:p>
        </p:txBody>
      </p:sp>
      <p:sp>
        <p:nvSpPr>
          <p:cNvPr id="9830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905000"/>
            <a:ext cx="7772400" cy="4114800"/>
          </a:xfrm>
        </p:spPr>
        <p:txBody>
          <a:bodyPr>
            <a:normAutofit lnSpcReduction="10000"/>
          </a:bodyPr>
          <a:lstStyle/>
          <a:p>
            <a:r>
              <a:rPr lang="en-US"/>
              <a:t>Schema Data Definition Language (DDL)</a:t>
            </a:r>
          </a:p>
          <a:p>
            <a:pPr lvl="1"/>
            <a:r>
              <a:rPr lang="en-US"/>
              <a:t>Enables database administrator to define schema components</a:t>
            </a:r>
          </a:p>
          <a:p>
            <a:r>
              <a:rPr lang="en-US"/>
              <a:t>Subschema DDL</a:t>
            </a:r>
          </a:p>
          <a:p>
            <a:pPr lvl="1"/>
            <a:r>
              <a:rPr lang="en-US"/>
              <a:t>Allows application programs to define database components that will be used</a:t>
            </a:r>
          </a:p>
          <a:p>
            <a:r>
              <a:rPr lang="en-US"/>
              <a:t>DML </a:t>
            </a:r>
          </a:p>
          <a:p>
            <a:pPr lvl="1"/>
            <a:r>
              <a:rPr lang="en-US"/>
              <a:t>Works with the data in the database</a:t>
            </a:r>
          </a:p>
        </p:txBody>
      </p:sp>
    </p:spTree>
    <p:extLst>
      <p:ext uri="{BB962C8B-B14F-4D97-AF65-F5344CB8AC3E}">
        <p14:creationId xmlns:p14="http://schemas.microsoft.com/office/powerpoint/2010/main" val="1667112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51520" y="558924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76804" name="Rectangle 4"/>
          <p:cNvSpPr>
            <a:spLocks noGrp="1" noChangeArrowheads="1"/>
          </p:cNvSpPr>
          <p:nvPr>
            <p:ph type="title"/>
          </p:nvPr>
        </p:nvSpPr>
        <p:spPr>
          <a:xfrm>
            <a:off x="539552" y="260648"/>
            <a:ext cx="7772400" cy="1143000"/>
          </a:xfrm>
        </p:spPr>
        <p:txBody>
          <a:bodyPr/>
          <a:lstStyle/>
          <a:p>
            <a:r>
              <a:rPr lang="en-US" dirty="0"/>
              <a:t>In this chapter, you will learn:</a:t>
            </a:r>
          </a:p>
        </p:txBody>
      </p:sp>
      <p:sp>
        <p:nvSpPr>
          <p:cNvPr id="7680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4114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Why data models are important</a:t>
            </a:r>
          </a:p>
          <a:p>
            <a:r>
              <a:rPr lang="en-US" dirty="0"/>
              <a:t>About the basic data-modeling building blocks</a:t>
            </a:r>
          </a:p>
          <a:p>
            <a:r>
              <a:rPr lang="en-US" dirty="0"/>
              <a:t>What business rules are and how they influence database design</a:t>
            </a:r>
          </a:p>
          <a:p>
            <a:r>
              <a:rPr lang="en-US" dirty="0"/>
              <a:t>How the major data models evolved</a:t>
            </a:r>
          </a:p>
          <a:p>
            <a:r>
              <a:rPr lang="en-US" dirty="0"/>
              <a:t>How data models can be classified by level of abstraction</a:t>
            </a:r>
          </a:p>
        </p:txBody>
      </p:sp>
    </p:spTree>
    <p:extLst>
      <p:ext uri="{BB962C8B-B14F-4D97-AF65-F5344CB8AC3E}">
        <p14:creationId xmlns:p14="http://schemas.microsoft.com/office/powerpoint/2010/main" val="2190253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9933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Network Model (continued)</a:t>
            </a:r>
          </a:p>
        </p:txBody>
      </p:sp>
      <p:sp>
        <p:nvSpPr>
          <p:cNvPr id="9933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685800" y="1828800"/>
            <a:ext cx="7772400" cy="4114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Resembles hierarchical model</a:t>
            </a:r>
          </a:p>
          <a:p>
            <a:r>
              <a:rPr lang="en-US" dirty="0"/>
              <a:t>Collection of records in 1:* relationships</a:t>
            </a:r>
          </a:p>
          <a:p>
            <a:r>
              <a:rPr lang="en-US" dirty="0"/>
              <a:t>Set</a:t>
            </a:r>
          </a:p>
          <a:p>
            <a:pPr lvl="1"/>
            <a:r>
              <a:rPr lang="en-US" dirty="0"/>
              <a:t>Relationship</a:t>
            </a:r>
          </a:p>
          <a:p>
            <a:pPr lvl="1"/>
            <a:r>
              <a:rPr lang="en-US" dirty="0"/>
              <a:t>Composed of at least two record types</a:t>
            </a:r>
          </a:p>
          <a:p>
            <a:pPr lvl="2"/>
            <a:r>
              <a:rPr lang="en-US" dirty="0"/>
              <a:t>Owner </a:t>
            </a:r>
          </a:p>
          <a:p>
            <a:pPr lvl="3"/>
            <a:r>
              <a:rPr lang="en-US" dirty="0"/>
              <a:t>Equivalent to the hierarchical model’s parent </a:t>
            </a:r>
          </a:p>
          <a:p>
            <a:pPr lvl="2"/>
            <a:r>
              <a:rPr lang="en-US" dirty="0"/>
              <a:t>Member</a:t>
            </a:r>
          </a:p>
          <a:p>
            <a:pPr lvl="3"/>
            <a:r>
              <a:rPr lang="en-US" dirty="0"/>
              <a:t>Equivalent to the hierarchical model’s child</a:t>
            </a:r>
          </a:p>
        </p:txBody>
      </p:sp>
    </p:spTree>
    <p:extLst>
      <p:ext uri="{BB962C8B-B14F-4D97-AF65-F5344CB8AC3E}">
        <p14:creationId xmlns:p14="http://schemas.microsoft.com/office/powerpoint/2010/main" val="241286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03428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533400"/>
            <a:ext cx="7772400" cy="1143000"/>
          </a:xfrm>
        </p:spPr>
        <p:txBody>
          <a:bodyPr/>
          <a:lstStyle/>
          <a:p>
            <a:r>
              <a:rPr lang="en-US"/>
              <a:t>The Network Model (continued)</a:t>
            </a:r>
          </a:p>
        </p:txBody>
      </p:sp>
      <p:sp>
        <p:nvSpPr>
          <p:cNvPr id="1034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828800"/>
            <a:ext cx="7772400" cy="4114800"/>
          </a:xfrm>
        </p:spPr>
        <p:txBody>
          <a:bodyPr>
            <a:normAutofit lnSpcReduction="10000"/>
          </a:bodyPr>
          <a:lstStyle/>
          <a:p>
            <a:r>
              <a:rPr lang="en-US"/>
              <a:t>Disadvantages</a:t>
            </a:r>
          </a:p>
          <a:p>
            <a:pPr lvl="1"/>
            <a:r>
              <a:rPr lang="en-US"/>
              <a:t>Too cumbersome</a:t>
            </a:r>
          </a:p>
          <a:p>
            <a:pPr lvl="1"/>
            <a:r>
              <a:rPr lang="en-US"/>
              <a:t>The lack of ad hoc query capability put heavy pressure on programmers</a:t>
            </a:r>
          </a:p>
          <a:p>
            <a:pPr lvl="1"/>
            <a:r>
              <a:rPr lang="en-US"/>
              <a:t>Any structural change in the database could produce havoc in all application programs that drew data from the database</a:t>
            </a:r>
          </a:p>
          <a:p>
            <a:pPr lvl="1"/>
            <a:r>
              <a:rPr lang="en-US"/>
              <a:t>Many database old-timers can recall the interminable information delays</a:t>
            </a:r>
          </a:p>
        </p:txBody>
      </p:sp>
    </p:spTree>
    <p:extLst>
      <p:ext uri="{BB962C8B-B14F-4D97-AF65-F5344CB8AC3E}">
        <p14:creationId xmlns:p14="http://schemas.microsoft.com/office/powerpoint/2010/main" val="28146269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044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Relational Model</a:t>
            </a:r>
          </a:p>
        </p:txBody>
      </p:sp>
      <p:sp>
        <p:nvSpPr>
          <p:cNvPr id="10445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762000" y="1981200"/>
            <a:ext cx="7772400" cy="3810000"/>
          </a:xfrm>
        </p:spPr>
        <p:txBody>
          <a:bodyPr>
            <a:normAutofit fontScale="92500"/>
          </a:bodyPr>
          <a:lstStyle/>
          <a:p>
            <a:r>
              <a:rPr lang="en-US"/>
              <a:t>Developed by Codd (IBM) in 1970</a:t>
            </a:r>
          </a:p>
          <a:p>
            <a:r>
              <a:rPr lang="en-US"/>
              <a:t>Considered ingenious but impractical in 1970</a:t>
            </a:r>
          </a:p>
          <a:p>
            <a:r>
              <a:rPr lang="en-US"/>
              <a:t>Conceptually simple </a:t>
            </a:r>
          </a:p>
          <a:p>
            <a:r>
              <a:rPr lang="en-US"/>
              <a:t>Computers lacked power to implement the relational model</a:t>
            </a:r>
          </a:p>
          <a:p>
            <a:r>
              <a:rPr lang="en-US"/>
              <a:t>Today, microcomputers can run sophisticated relational database software</a:t>
            </a:r>
          </a:p>
        </p:txBody>
      </p:sp>
    </p:spTree>
    <p:extLst>
      <p:ext uri="{BB962C8B-B14F-4D97-AF65-F5344CB8AC3E}">
        <p14:creationId xmlns:p14="http://schemas.microsoft.com/office/powerpoint/2010/main" val="1743572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0547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Relational Model (continued)</a:t>
            </a:r>
          </a:p>
        </p:txBody>
      </p:sp>
      <p:sp>
        <p:nvSpPr>
          <p:cNvPr id="10547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Relational Database Management System (RDBMS)</a:t>
            </a:r>
          </a:p>
          <a:p>
            <a:r>
              <a:rPr lang="en-US"/>
              <a:t>Performs same basic functions provided by hierarchical and network DBMS systems, in addition to a host of other functions</a:t>
            </a:r>
          </a:p>
          <a:p>
            <a:r>
              <a:rPr lang="en-US"/>
              <a:t>Most important advantage of the RDBMS is its ability to hide the complexities of the relational model from the user</a:t>
            </a:r>
          </a:p>
        </p:txBody>
      </p:sp>
    </p:spTree>
    <p:extLst>
      <p:ext uri="{BB962C8B-B14F-4D97-AF65-F5344CB8AC3E}">
        <p14:creationId xmlns:p14="http://schemas.microsoft.com/office/powerpoint/2010/main" val="18006172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06502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Relational Model (continued)</a:t>
            </a:r>
          </a:p>
        </p:txBody>
      </p:sp>
      <p:sp>
        <p:nvSpPr>
          <p:cNvPr id="106503" name="Rectangle 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Table (relations) </a:t>
            </a:r>
          </a:p>
          <a:p>
            <a:pPr lvl="1">
              <a:lnSpc>
                <a:spcPct val="90000"/>
              </a:lnSpc>
            </a:pPr>
            <a:r>
              <a:rPr lang="en-US"/>
              <a:t>Matrix consisting of a series of row/column intersections</a:t>
            </a:r>
          </a:p>
          <a:p>
            <a:pPr lvl="1">
              <a:lnSpc>
                <a:spcPct val="90000"/>
              </a:lnSpc>
            </a:pPr>
            <a:r>
              <a:rPr lang="en-US"/>
              <a:t>Related to each other through sharing a common entity characteristic</a:t>
            </a:r>
          </a:p>
          <a:p>
            <a:pPr>
              <a:lnSpc>
                <a:spcPct val="90000"/>
              </a:lnSpc>
            </a:pPr>
            <a:r>
              <a:rPr lang="en-US"/>
              <a:t>Relational diagram</a:t>
            </a:r>
          </a:p>
          <a:p>
            <a:pPr lvl="1">
              <a:lnSpc>
                <a:spcPct val="90000"/>
              </a:lnSpc>
            </a:pPr>
            <a:r>
              <a:rPr lang="en-US"/>
              <a:t>Representation of relational database’s entities, attributes within those entities, and relationships between those entities</a:t>
            </a:r>
          </a:p>
        </p:txBody>
      </p:sp>
    </p:spTree>
    <p:extLst>
      <p:ext uri="{BB962C8B-B14F-4D97-AF65-F5344CB8AC3E}">
        <p14:creationId xmlns:p14="http://schemas.microsoft.com/office/powerpoint/2010/main" val="37529049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09572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The Relational Model (continued)</a:t>
            </a:r>
          </a:p>
        </p:txBody>
      </p:sp>
      <p:sp>
        <p:nvSpPr>
          <p:cNvPr id="1095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905000"/>
            <a:ext cx="7772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Relational Table</a:t>
            </a:r>
          </a:p>
          <a:p>
            <a:pPr lvl="1">
              <a:lnSpc>
                <a:spcPct val="90000"/>
              </a:lnSpc>
            </a:pPr>
            <a:r>
              <a:rPr lang="en-US"/>
              <a:t>Stores a collection of related entities</a:t>
            </a:r>
          </a:p>
          <a:p>
            <a:pPr lvl="2">
              <a:lnSpc>
                <a:spcPct val="90000"/>
              </a:lnSpc>
            </a:pPr>
            <a:r>
              <a:rPr lang="en-US"/>
              <a:t>Resembles a file</a:t>
            </a:r>
          </a:p>
          <a:p>
            <a:pPr>
              <a:lnSpc>
                <a:spcPct val="90000"/>
              </a:lnSpc>
            </a:pPr>
            <a:r>
              <a:rPr lang="en-US"/>
              <a:t>Relational table is purely logical structure</a:t>
            </a:r>
          </a:p>
          <a:p>
            <a:pPr lvl="1">
              <a:lnSpc>
                <a:spcPct val="90000"/>
              </a:lnSpc>
            </a:pPr>
            <a:r>
              <a:rPr lang="en-US"/>
              <a:t>How data are physically stored in the database is of no concern to the user or the designer</a:t>
            </a:r>
          </a:p>
          <a:p>
            <a:pPr lvl="1">
              <a:lnSpc>
                <a:spcPct val="90000"/>
              </a:lnSpc>
            </a:pPr>
            <a:r>
              <a:rPr lang="en-US"/>
              <a:t>This property became the source of a real database revolution</a:t>
            </a:r>
          </a:p>
        </p:txBody>
      </p:sp>
    </p:spTree>
    <p:extLst>
      <p:ext uri="{BB962C8B-B14F-4D97-AF65-F5344CB8AC3E}">
        <p14:creationId xmlns:p14="http://schemas.microsoft.com/office/powerpoint/2010/main" val="23344729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60648"/>
            <a:ext cx="7772400" cy="7620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Relational Model (continued)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552D5E-663E-4643-B0AA-DCE2FEAC9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27" y="1022648"/>
            <a:ext cx="6822146" cy="515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745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404664"/>
            <a:ext cx="7772400" cy="7620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Relational Model (continued)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C6A7E5-6C01-4D39-8CB4-F1F40E8C8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3836"/>
            <a:ext cx="9144000" cy="435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103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12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Relational Model (continued)</a:t>
            </a:r>
          </a:p>
        </p:txBody>
      </p:sp>
      <p:sp>
        <p:nvSpPr>
          <p:cNvPr id="1126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444710"/>
            <a:ext cx="7772400" cy="4114800"/>
          </a:xfrm>
        </p:spPr>
        <p:txBody>
          <a:bodyPr/>
          <a:lstStyle/>
          <a:p>
            <a:r>
              <a:rPr lang="en-US" sz="2400" dirty="0"/>
              <a:t>Rise to dominance due in part to its powerful and flexible query language</a:t>
            </a:r>
          </a:p>
          <a:p>
            <a:r>
              <a:rPr lang="en-US" sz="2400" dirty="0"/>
              <a:t>Structured Query Language (SQL) allows the user to specify what must be done without specifying how it must be done</a:t>
            </a:r>
          </a:p>
          <a:p>
            <a:r>
              <a:rPr lang="en-US" sz="2400" dirty="0"/>
              <a:t>SQL-based relational database application involves:</a:t>
            </a:r>
          </a:p>
          <a:p>
            <a:pPr lvl="1"/>
            <a:r>
              <a:rPr lang="en-US" sz="2000" dirty="0"/>
              <a:t>User interface</a:t>
            </a:r>
          </a:p>
          <a:p>
            <a:pPr lvl="1"/>
            <a:r>
              <a:rPr lang="en-US" sz="2000" dirty="0"/>
              <a:t>A set of tables stored in the database</a:t>
            </a:r>
          </a:p>
          <a:p>
            <a:pPr lvl="1"/>
            <a:r>
              <a:rPr lang="en-US" sz="2000" dirty="0"/>
              <a:t>SQL engine</a:t>
            </a:r>
          </a:p>
        </p:txBody>
      </p:sp>
    </p:spTree>
    <p:extLst>
      <p:ext uri="{BB962C8B-B14F-4D97-AF65-F5344CB8AC3E}">
        <p14:creationId xmlns:p14="http://schemas.microsoft.com/office/powerpoint/2010/main" val="25832451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1469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Entity Relationship Model</a:t>
            </a:r>
          </a:p>
        </p:txBody>
      </p:sp>
      <p:sp>
        <p:nvSpPr>
          <p:cNvPr id="11469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3810000"/>
          </a:xfrm>
        </p:spPr>
        <p:txBody>
          <a:bodyPr/>
          <a:lstStyle/>
          <a:p>
            <a:r>
              <a:rPr lang="en-US" sz="2400"/>
              <a:t>Widely accepted and adapted graphical tool for data modeling </a:t>
            </a:r>
          </a:p>
          <a:p>
            <a:r>
              <a:rPr lang="en-US" sz="2400"/>
              <a:t>Introduced by Chen in 1976</a:t>
            </a:r>
          </a:p>
          <a:p>
            <a:r>
              <a:rPr lang="en-US" sz="2400"/>
              <a:t>Graphical representation of entities and their relationships in a database structure.</a:t>
            </a:r>
          </a:p>
          <a:p>
            <a:r>
              <a:rPr lang="en-US" sz="2400"/>
              <a:t>More recently the </a:t>
            </a:r>
            <a:r>
              <a:rPr lang="en-US" sz="2400" b="1"/>
              <a:t>class diagram </a:t>
            </a:r>
            <a:r>
              <a:rPr lang="en-US" sz="2400"/>
              <a:t>component of the </a:t>
            </a:r>
            <a:r>
              <a:rPr lang="en-US" sz="2400" b="1"/>
              <a:t>Unified Modeling Language (UML) </a:t>
            </a:r>
            <a:r>
              <a:rPr lang="en-US" sz="2400"/>
              <a:t>has been used to produce entity relationship models.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544048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Importance of Data Models</a:t>
            </a:r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 models </a:t>
            </a:r>
          </a:p>
          <a:p>
            <a:pPr lvl="1"/>
            <a:r>
              <a:rPr lang="en-US"/>
              <a:t>Relatively simple representations, usually graphical, of complex real-world data structures</a:t>
            </a:r>
          </a:p>
          <a:p>
            <a:pPr lvl="1"/>
            <a:r>
              <a:rPr lang="en-US"/>
              <a:t>Facilitate interaction among the designer, the applications programmer, and the end user</a:t>
            </a:r>
          </a:p>
        </p:txBody>
      </p:sp>
    </p:spTree>
    <p:extLst>
      <p:ext uri="{BB962C8B-B14F-4D97-AF65-F5344CB8AC3E}">
        <p14:creationId xmlns:p14="http://schemas.microsoft.com/office/powerpoint/2010/main" val="30057202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15717" name="Rectangle 5"/>
          <p:cNvSpPr>
            <a:spLocks noGrp="1" noChangeArrowheads="1"/>
          </p:cNvSpPr>
          <p:nvPr>
            <p:ph type="title"/>
          </p:nvPr>
        </p:nvSpPr>
        <p:spPr>
          <a:xfrm>
            <a:off x="685800" y="7620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The Entity Relationship Model (continued)</a:t>
            </a:r>
          </a:p>
        </p:txBody>
      </p:sp>
      <p:sp>
        <p:nvSpPr>
          <p:cNvPr id="115718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683568" y="2060848"/>
            <a:ext cx="7772400" cy="4114800"/>
          </a:xfrm>
        </p:spPr>
        <p:txBody>
          <a:bodyPr/>
          <a:lstStyle/>
          <a:p>
            <a:r>
              <a:rPr lang="en-US" sz="2400" dirty="0"/>
              <a:t>Entity relationship diagram (ERD)</a:t>
            </a:r>
          </a:p>
          <a:p>
            <a:pPr lvl="1"/>
            <a:r>
              <a:rPr lang="en-US" sz="2200" dirty="0"/>
              <a:t>Uses graphic representations to model database components</a:t>
            </a:r>
          </a:p>
          <a:p>
            <a:pPr lvl="1"/>
            <a:r>
              <a:rPr lang="en-US" sz="2200" dirty="0"/>
              <a:t>Entity is mapped to a relational table</a:t>
            </a:r>
          </a:p>
          <a:p>
            <a:r>
              <a:rPr lang="en-US" sz="2400" dirty="0"/>
              <a:t>Entity instance (or occurrence) is row in table </a:t>
            </a:r>
          </a:p>
          <a:p>
            <a:r>
              <a:rPr lang="en-US" sz="2400" dirty="0"/>
              <a:t>Entity set is collection of like entities</a:t>
            </a:r>
          </a:p>
          <a:p>
            <a:r>
              <a:rPr lang="en-US" sz="2400" dirty="0"/>
              <a:t>Connectivity labels types of relationships</a:t>
            </a:r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7642423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248834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0648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Entity Relationship Model </a:t>
            </a:r>
            <a:br>
              <a:rPr lang="en-US" dirty="0"/>
            </a:br>
            <a:r>
              <a:rPr lang="en-US" dirty="0"/>
              <a:t>The basic UML ERD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D81AD3-9D5D-4BFC-A21C-CCACB64CD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70" y="1545454"/>
            <a:ext cx="8024564" cy="463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44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60648"/>
            <a:ext cx="7772400" cy="12192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Entity Relationship Model (continued)</a:t>
            </a:r>
            <a:br>
              <a:rPr lang="en-US" dirty="0"/>
            </a:b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E903D-5DD5-4FC3-81FB-8171B1946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956" y="1479848"/>
            <a:ext cx="7289576" cy="477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0505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208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Object Oriented Model</a:t>
            </a:r>
          </a:p>
        </p:txBody>
      </p:sp>
      <p:sp>
        <p:nvSpPr>
          <p:cNvPr id="12083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Modeled both data and their relationships in a single structure known as an object</a:t>
            </a:r>
          </a:p>
          <a:p>
            <a:r>
              <a:rPr lang="en-US"/>
              <a:t>Object-oriented data model (OODM) is the basis for the object-oriented database management system (OODBMS)</a:t>
            </a:r>
          </a:p>
          <a:p>
            <a:r>
              <a:rPr lang="en-US"/>
              <a:t>OODM is said to be a semantic data model</a:t>
            </a:r>
          </a:p>
        </p:txBody>
      </p:sp>
    </p:spTree>
    <p:extLst>
      <p:ext uri="{BB962C8B-B14F-4D97-AF65-F5344CB8AC3E}">
        <p14:creationId xmlns:p14="http://schemas.microsoft.com/office/powerpoint/2010/main" val="41826067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21862" name="Rectangle 6"/>
          <p:cNvSpPr>
            <a:spLocks noGrp="1" noChangeArrowheads="1"/>
          </p:cNvSpPr>
          <p:nvPr>
            <p:ph type="title"/>
          </p:nvPr>
        </p:nvSpPr>
        <p:spPr>
          <a:xfrm>
            <a:off x="609600" y="7620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The Object Oriented Model (continued)</a:t>
            </a:r>
          </a:p>
        </p:txBody>
      </p:sp>
      <p:sp>
        <p:nvSpPr>
          <p:cNvPr id="12186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685800" y="1905000"/>
            <a:ext cx="7772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/>
              <a:t>Object described by its factual content </a:t>
            </a:r>
          </a:p>
          <a:p>
            <a:pPr lvl="1">
              <a:lnSpc>
                <a:spcPct val="90000"/>
              </a:lnSpc>
            </a:pPr>
            <a:r>
              <a:rPr lang="en-US" sz="2000"/>
              <a:t>Like relational model’s entity</a:t>
            </a:r>
          </a:p>
          <a:p>
            <a:pPr>
              <a:lnSpc>
                <a:spcPct val="90000"/>
              </a:lnSpc>
            </a:pPr>
            <a:r>
              <a:rPr lang="en-US" sz="2400"/>
              <a:t>Includes information about relationships between facts within object, and relationships with other objects</a:t>
            </a:r>
          </a:p>
          <a:p>
            <a:pPr lvl="1">
              <a:lnSpc>
                <a:spcPct val="90000"/>
              </a:lnSpc>
            </a:pPr>
            <a:r>
              <a:rPr lang="en-US" sz="2000"/>
              <a:t>Unlike relational model’s entity</a:t>
            </a:r>
          </a:p>
          <a:p>
            <a:pPr>
              <a:lnSpc>
                <a:spcPct val="90000"/>
              </a:lnSpc>
            </a:pPr>
            <a:r>
              <a:rPr lang="en-US" sz="2400"/>
              <a:t>Subsequent OODM development allowed an object to also contain all operations</a:t>
            </a:r>
          </a:p>
          <a:p>
            <a:pPr>
              <a:lnSpc>
                <a:spcPct val="90000"/>
              </a:lnSpc>
            </a:pPr>
            <a:r>
              <a:rPr lang="en-US" sz="2400"/>
              <a:t>Object becomes basic building block for autonomous structures</a:t>
            </a:r>
          </a:p>
        </p:txBody>
      </p:sp>
    </p:spTree>
    <p:extLst>
      <p:ext uri="{BB962C8B-B14F-4D97-AF65-F5344CB8AC3E}">
        <p14:creationId xmlns:p14="http://schemas.microsoft.com/office/powerpoint/2010/main" val="38927671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23908" name="Rectangle 4"/>
          <p:cNvSpPr>
            <a:spLocks noGrp="1" noChangeArrowheads="1"/>
          </p:cNvSpPr>
          <p:nvPr>
            <p:ph type="title"/>
          </p:nvPr>
        </p:nvSpPr>
        <p:spPr>
          <a:xfrm>
            <a:off x="609600" y="7620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The Object Oriented Model (continued)</a:t>
            </a:r>
          </a:p>
        </p:txBody>
      </p:sp>
      <p:sp>
        <p:nvSpPr>
          <p:cNvPr id="12390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828800"/>
            <a:ext cx="7772400" cy="4114800"/>
          </a:xfrm>
        </p:spPr>
        <p:txBody>
          <a:bodyPr>
            <a:normAutofit fontScale="925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Object is an abstraction of a real-world entity</a:t>
            </a:r>
          </a:p>
          <a:p>
            <a:pPr>
              <a:lnSpc>
                <a:spcPct val="90000"/>
              </a:lnSpc>
            </a:pPr>
            <a:r>
              <a:rPr lang="en-US" dirty="0"/>
              <a:t>Attributes describe the properties of an object</a:t>
            </a:r>
          </a:p>
          <a:p>
            <a:pPr>
              <a:lnSpc>
                <a:spcPct val="90000"/>
              </a:lnSpc>
            </a:pPr>
            <a:r>
              <a:rPr lang="en-US" dirty="0"/>
              <a:t>Objects that share similar characteristics are grouped in classes</a:t>
            </a:r>
          </a:p>
          <a:p>
            <a:pPr>
              <a:lnSpc>
                <a:spcPct val="90000"/>
              </a:lnSpc>
            </a:pPr>
            <a:r>
              <a:rPr lang="en-US" dirty="0"/>
              <a:t>Classes are </a:t>
            </a:r>
            <a:r>
              <a:rPr lang="en-US" dirty="0" err="1"/>
              <a:t>organised</a:t>
            </a:r>
            <a:r>
              <a:rPr lang="en-US" dirty="0"/>
              <a:t> in a class hierarchy</a:t>
            </a:r>
          </a:p>
          <a:p>
            <a:pPr>
              <a:lnSpc>
                <a:spcPct val="90000"/>
              </a:lnSpc>
            </a:pPr>
            <a:r>
              <a:rPr lang="en-US" dirty="0"/>
              <a:t>Inheritance is the ability of an object within the class hierarchy to inherit the attributes and methods of classes above it</a:t>
            </a:r>
          </a:p>
        </p:txBody>
      </p:sp>
    </p:spTree>
    <p:extLst>
      <p:ext uri="{BB962C8B-B14F-4D97-AF65-F5344CB8AC3E}">
        <p14:creationId xmlns:p14="http://schemas.microsoft.com/office/powerpoint/2010/main" val="23583444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2595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5334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The Object Oriented Model (continued)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EDE3BB-DA37-489A-82F5-F6BF0B0DF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56" y="1797645"/>
            <a:ext cx="8964488" cy="440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8735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00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Models</a:t>
            </a:r>
          </a:p>
        </p:txBody>
      </p:sp>
      <p:sp>
        <p:nvSpPr>
          <p:cNvPr id="1300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Extended Relational Data Model (ERDM)</a:t>
            </a:r>
          </a:p>
          <a:p>
            <a:pPr lvl="1"/>
            <a:r>
              <a:rPr lang="en-US" dirty="0"/>
              <a:t>Semantic data model developed in response to increasing complexity of applications</a:t>
            </a:r>
          </a:p>
          <a:p>
            <a:pPr lvl="1"/>
            <a:r>
              <a:rPr lang="en-US" dirty="0"/>
              <a:t>DBMS based on the ERDM often described as an object/relational database management system (ORDBMS)</a:t>
            </a:r>
          </a:p>
          <a:p>
            <a:pPr lvl="1"/>
            <a:r>
              <a:rPr lang="en-US" dirty="0"/>
              <a:t>Primarily geared to business applications</a:t>
            </a:r>
          </a:p>
        </p:txBody>
      </p:sp>
    </p:spTree>
    <p:extLst>
      <p:ext uri="{BB962C8B-B14F-4D97-AF65-F5344CB8AC3E}">
        <p14:creationId xmlns:p14="http://schemas.microsoft.com/office/powerpoint/2010/main" val="14824169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2100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838200"/>
            <a:ext cx="7772400" cy="1143000"/>
          </a:xfrm>
        </p:spPr>
        <p:txBody>
          <a:bodyPr/>
          <a:lstStyle/>
          <a:p>
            <a:r>
              <a:rPr lang="en-US"/>
              <a:t>Data Models: A Summary</a:t>
            </a:r>
          </a:p>
        </p:txBody>
      </p:sp>
      <p:sp>
        <p:nvSpPr>
          <p:cNvPr id="1321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762000" y="2133600"/>
            <a:ext cx="7772400" cy="3810000"/>
          </a:xfrm>
        </p:spPr>
        <p:txBody>
          <a:bodyPr/>
          <a:lstStyle/>
          <a:p>
            <a:r>
              <a:rPr lang="en-US" sz="2400" dirty="0"/>
              <a:t>Each new data model </a:t>
            </a:r>
            <a:r>
              <a:rPr lang="en-US" sz="2400" dirty="0" err="1"/>
              <a:t>capitalised</a:t>
            </a:r>
            <a:r>
              <a:rPr lang="en-US" sz="2400" dirty="0"/>
              <a:t> on the shortcomings of previous models</a:t>
            </a:r>
          </a:p>
          <a:p>
            <a:r>
              <a:rPr lang="en-US" sz="2400" dirty="0"/>
              <a:t>Common characteristics: </a:t>
            </a:r>
          </a:p>
          <a:p>
            <a:pPr lvl="1"/>
            <a:r>
              <a:rPr lang="en-US" sz="2000" dirty="0"/>
              <a:t>Conceptual simplicity without compromising the semantic completeness of the database</a:t>
            </a:r>
          </a:p>
          <a:p>
            <a:pPr lvl="1"/>
            <a:r>
              <a:rPr lang="en-US" sz="2000" dirty="0"/>
              <a:t>Represent the real world as closely as possible</a:t>
            </a:r>
          </a:p>
          <a:p>
            <a:pPr lvl="1"/>
            <a:r>
              <a:rPr lang="en-US" sz="2000" dirty="0"/>
              <a:t>Representation of real-world transformations (</a:t>
            </a:r>
            <a:r>
              <a:rPr lang="en-US" sz="2000" dirty="0" err="1"/>
              <a:t>behaviour</a:t>
            </a:r>
            <a:r>
              <a:rPr lang="en-US" sz="2000" dirty="0"/>
              <a:t>) must comply with consistency and integrity characteristics of any data model</a:t>
            </a:r>
          </a:p>
        </p:txBody>
      </p:sp>
    </p:spTree>
    <p:extLst>
      <p:ext uri="{BB962C8B-B14F-4D97-AF65-F5344CB8AC3E}">
        <p14:creationId xmlns:p14="http://schemas.microsoft.com/office/powerpoint/2010/main" val="32196891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Emerging Data Models: Big Data and </a:t>
            </a:r>
            <a:r>
              <a:rPr lang="en-GB" dirty="0" err="1"/>
              <a:t>NoSQL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Big Data refers to a movement to find new and better ways to manage large amounts of Web-generated data and derive business insight from it, while simultaneously providing high performance and scalability at a reasonable cost.</a:t>
            </a:r>
          </a:p>
        </p:txBody>
      </p:sp>
    </p:spTree>
    <p:extLst>
      <p:ext uri="{BB962C8B-B14F-4D97-AF65-F5344CB8AC3E}">
        <p14:creationId xmlns:p14="http://schemas.microsoft.com/office/powerpoint/2010/main" val="1044626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78852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The Importance of Data Models (continued)</a:t>
            </a:r>
          </a:p>
        </p:txBody>
      </p:sp>
      <p:sp>
        <p:nvSpPr>
          <p:cNvPr id="78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End-users have different views and needs for data</a:t>
            </a:r>
          </a:p>
          <a:p>
            <a:r>
              <a:rPr lang="en-US" dirty="0"/>
              <a:t>Data model </a:t>
            </a:r>
            <a:r>
              <a:rPr lang="en-US" dirty="0" err="1"/>
              <a:t>organises</a:t>
            </a:r>
            <a:r>
              <a:rPr lang="en-US" dirty="0"/>
              <a:t> data for various users</a:t>
            </a:r>
          </a:p>
        </p:txBody>
      </p:sp>
    </p:spTree>
    <p:extLst>
      <p:ext uri="{BB962C8B-B14F-4D97-AF65-F5344CB8AC3E}">
        <p14:creationId xmlns:p14="http://schemas.microsoft.com/office/powerpoint/2010/main" val="4885604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Emerging Data Models: Big Data and </a:t>
            </a:r>
            <a:r>
              <a:rPr lang="en-GB" dirty="0" err="1"/>
              <a:t>NoSQL</a:t>
            </a:r>
            <a:r>
              <a:rPr lang="en-GB" dirty="0"/>
              <a:t>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The relational approach does not always match the needs of organisations with Big Data challenges.</a:t>
            </a:r>
          </a:p>
          <a:p>
            <a:pPr lvl="1"/>
            <a:r>
              <a:rPr lang="en-GB" dirty="0"/>
              <a:t>It is not always possible to fi t unstructured, social media data into the conventional relational structure of rows and columns.</a:t>
            </a:r>
          </a:p>
          <a:p>
            <a:pPr lvl="1"/>
            <a:r>
              <a:rPr lang="en-GB" dirty="0"/>
              <a:t>Adding millions of rows of multi-format (structured and </a:t>
            </a:r>
            <a:r>
              <a:rPr lang="en-GB" dirty="0" err="1"/>
              <a:t>nonstructured</a:t>
            </a:r>
            <a:r>
              <a:rPr lang="en-GB" dirty="0"/>
              <a:t>) data on a daily basis will</a:t>
            </a:r>
          </a:p>
          <a:p>
            <a:pPr lvl="1"/>
            <a:r>
              <a:rPr lang="en-GB" dirty="0"/>
              <a:t>inevitably lead to the need for more storage, processing power, and sophisticated data analysis</a:t>
            </a:r>
          </a:p>
          <a:p>
            <a:pPr lvl="1"/>
            <a:r>
              <a:rPr lang="en-GB" dirty="0"/>
              <a:t>tools that may not be available in the relational environment.</a:t>
            </a:r>
          </a:p>
          <a:p>
            <a:pPr lvl="1"/>
            <a:r>
              <a:rPr lang="en-GB" dirty="0"/>
              <a:t>The type of high-volume implementations required in the RDBMS environment</a:t>
            </a:r>
          </a:p>
          <a:p>
            <a:pPr lvl="1"/>
            <a:r>
              <a:rPr lang="en-GB" dirty="0"/>
              <a:t>for the Big Data problem comes with a hefty price tag for expanding hardware, storage, and software licenses.</a:t>
            </a:r>
          </a:p>
          <a:p>
            <a:pPr lvl="1"/>
            <a:r>
              <a:rPr lang="en-GB" dirty="0"/>
              <a:t>Data analysis based on OLAP tools has proven to be very successful in relational environments with highly structured data.</a:t>
            </a:r>
          </a:p>
        </p:txBody>
      </p:sp>
    </p:spTree>
    <p:extLst>
      <p:ext uri="{BB962C8B-B14F-4D97-AF65-F5344CB8AC3E}">
        <p14:creationId xmlns:p14="http://schemas.microsoft.com/office/powerpoint/2010/main" val="6269908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NoSQL</a:t>
            </a:r>
            <a:r>
              <a:rPr lang="en-GB" dirty="0"/>
              <a:t>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484784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en-GB" dirty="0" err="1"/>
              <a:t>NoSQL</a:t>
            </a:r>
            <a:r>
              <a:rPr lang="en-GB" dirty="0"/>
              <a:t> to refer to a new generation of databases that address the specific challenges of the Big Data era.</a:t>
            </a:r>
          </a:p>
          <a:p>
            <a:pPr lvl="1"/>
            <a:r>
              <a:rPr lang="en-GB" dirty="0"/>
              <a:t>They have the following general characteristics:</a:t>
            </a:r>
          </a:p>
          <a:p>
            <a:pPr lvl="1"/>
            <a:r>
              <a:rPr lang="en-GB" dirty="0"/>
              <a:t>Not based on the relational model, hence the name </a:t>
            </a:r>
            <a:r>
              <a:rPr lang="en-GB" dirty="0" err="1"/>
              <a:t>NoSQL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Supports distributed database architectures.</a:t>
            </a:r>
          </a:p>
          <a:p>
            <a:pPr lvl="1"/>
            <a:r>
              <a:rPr lang="en-GB" dirty="0"/>
              <a:t>Provides high scalability, high availability, and fault tolerance.</a:t>
            </a:r>
          </a:p>
          <a:p>
            <a:pPr lvl="1"/>
            <a:r>
              <a:rPr lang="en-GB" dirty="0"/>
              <a:t>Supports very large amounts of sparse data.</a:t>
            </a:r>
          </a:p>
          <a:p>
            <a:pPr lvl="1"/>
            <a:r>
              <a:rPr lang="en-GB" dirty="0"/>
              <a:t>Geared toward performance rather than transaction consistency.</a:t>
            </a:r>
          </a:p>
        </p:txBody>
      </p:sp>
    </p:spTree>
    <p:extLst>
      <p:ext uri="{BB962C8B-B14F-4D97-AF65-F5344CB8AC3E}">
        <p14:creationId xmlns:p14="http://schemas.microsoft.com/office/powerpoint/2010/main" val="5417058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NoSQL</a:t>
            </a:r>
            <a:r>
              <a:rPr lang="en-GB" dirty="0"/>
              <a:t> Databases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484784"/>
            <a:ext cx="8229600" cy="4525963"/>
          </a:xfrm>
        </p:spPr>
        <p:txBody>
          <a:bodyPr>
            <a:normAutofit/>
          </a:bodyPr>
          <a:lstStyle/>
          <a:p>
            <a:r>
              <a:rPr lang="en-GB" dirty="0"/>
              <a:t>The key-value data model is based on a structure composed of two data elements: a key and a value, in which every key has a corresponding value or set of values. </a:t>
            </a:r>
          </a:p>
          <a:p>
            <a:r>
              <a:rPr lang="en-GB" dirty="0"/>
              <a:t>The key-value data model is also referred to as the attribute-value or associative data model.</a:t>
            </a:r>
          </a:p>
        </p:txBody>
      </p:sp>
    </p:spTree>
    <p:extLst>
      <p:ext uri="{BB962C8B-B14F-4D97-AF65-F5344CB8AC3E}">
        <p14:creationId xmlns:p14="http://schemas.microsoft.com/office/powerpoint/2010/main" val="7468414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ctr">
            <a:normAutofit/>
          </a:bodyPr>
          <a:lstStyle/>
          <a:p>
            <a:r>
              <a:rPr lang="en-GB" dirty="0" err="1"/>
              <a:t>NoSQL</a:t>
            </a:r>
            <a:r>
              <a:rPr lang="en-GB" dirty="0"/>
              <a:t> Databases (continued)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8DC09F-B870-4DFE-A433-E9BEB4798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493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6961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NoSQL</a:t>
            </a:r>
            <a:r>
              <a:rPr lang="en-GB" dirty="0"/>
              <a:t> Databases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484784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The data type of the “value” column is generally a long string to accommodate the variety of actual data types of the values placed in the column.</a:t>
            </a:r>
          </a:p>
          <a:p>
            <a:r>
              <a:rPr lang="en-GB" dirty="0"/>
              <a:t>To add a new entity attribute in the relational model, you need to modify the table definition. </a:t>
            </a:r>
          </a:p>
          <a:p>
            <a:r>
              <a:rPr lang="en-GB" dirty="0"/>
              <a:t>To add a new attribute in the key-value store, you add a row to the key-value store, which is why it is said to be “schema-less.”</a:t>
            </a:r>
          </a:p>
          <a:p>
            <a:r>
              <a:rPr lang="en-GB" dirty="0" err="1"/>
              <a:t>NoSQL</a:t>
            </a:r>
            <a:r>
              <a:rPr lang="en-GB" dirty="0"/>
              <a:t> databases do not store or enforce relationships among entities. </a:t>
            </a:r>
          </a:p>
        </p:txBody>
      </p:sp>
    </p:spTree>
    <p:extLst>
      <p:ext uri="{BB962C8B-B14F-4D97-AF65-F5344CB8AC3E}">
        <p14:creationId xmlns:p14="http://schemas.microsoft.com/office/powerpoint/2010/main" val="2965070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NoSQL</a:t>
            </a:r>
            <a:r>
              <a:rPr lang="en-GB" dirty="0"/>
              <a:t> Databases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484784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GB" dirty="0" err="1"/>
              <a:t>NoSQL</a:t>
            </a:r>
            <a:r>
              <a:rPr lang="en-GB" dirty="0"/>
              <a:t> databases use their own native application programming interface (API) with simple data access commands, such as put, read, and delete. </a:t>
            </a:r>
          </a:p>
          <a:p>
            <a:r>
              <a:rPr lang="en-GB" dirty="0"/>
              <a:t>Indexing and searches can be difficult. Because the “value” column in the key-value data model could contain many different data types, it is often difficult to create indexes on the data. At the same time, searches can become very complex.</a:t>
            </a:r>
          </a:p>
        </p:txBody>
      </p:sp>
    </p:spTree>
    <p:extLst>
      <p:ext uri="{BB962C8B-B14F-4D97-AF65-F5344CB8AC3E}">
        <p14:creationId xmlns:p14="http://schemas.microsoft.com/office/powerpoint/2010/main" val="385414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3122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12131"/>
            <a:ext cx="8604448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Models: A Summary (continued)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16909A-6DF2-4A7C-B73C-DE55CCA01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934" y="980728"/>
            <a:ext cx="6542131" cy="517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9100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722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Degrees of Data Abstraction</a:t>
            </a:r>
          </a:p>
        </p:txBody>
      </p:sp>
      <p:sp>
        <p:nvSpPr>
          <p:cNvPr id="13722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Way of classifying data models</a:t>
            </a:r>
          </a:p>
          <a:p>
            <a:r>
              <a:rPr lang="en-US"/>
              <a:t>Many processes begin at high level of abstraction and proceed to an ever-increasing level of detail</a:t>
            </a:r>
          </a:p>
          <a:p>
            <a:r>
              <a:rPr lang="en-US"/>
              <a:t>Designing a usable database follows the same basic process</a:t>
            </a:r>
          </a:p>
        </p:txBody>
      </p:sp>
    </p:spTree>
    <p:extLst>
      <p:ext uri="{BB962C8B-B14F-4D97-AF65-F5344CB8AC3E}">
        <p14:creationId xmlns:p14="http://schemas.microsoft.com/office/powerpoint/2010/main" val="35533768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71012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Degrees of Data Abstraction (continued)</a:t>
            </a:r>
          </a:p>
        </p:txBody>
      </p:sp>
      <p:sp>
        <p:nvSpPr>
          <p:cNvPr id="17101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American National Standards Institute (ANSI) Standards Planning and Requirements Committee (SPARC)</a:t>
            </a:r>
          </a:p>
          <a:p>
            <a:pPr lvl="1"/>
            <a:r>
              <a:rPr lang="en-US"/>
              <a:t>Defined a framework for data modeling based on degrees of data abstraction(1970s): </a:t>
            </a:r>
          </a:p>
          <a:p>
            <a:pPr lvl="2"/>
            <a:r>
              <a:rPr lang="en-US"/>
              <a:t>External</a:t>
            </a:r>
          </a:p>
          <a:p>
            <a:pPr lvl="2"/>
            <a:r>
              <a:rPr lang="en-US"/>
              <a:t>Conceptual</a:t>
            </a:r>
          </a:p>
          <a:p>
            <a:pPr lvl="2"/>
            <a:r>
              <a:rPr lang="en-US"/>
              <a:t>Internal </a:t>
            </a:r>
          </a:p>
        </p:txBody>
      </p:sp>
    </p:spTree>
    <p:extLst>
      <p:ext uri="{BB962C8B-B14F-4D97-AF65-F5344CB8AC3E}">
        <p14:creationId xmlns:p14="http://schemas.microsoft.com/office/powerpoint/2010/main" val="25199311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Degrees of Data Abstraction (continued)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8E8BA0-67A7-483F-9827-C718E1430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1698831"/>
            <a:ext cx="6624736" cy="450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583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838200"/>
            <a:ext cx="7772400" cy="1143000"/>
          </a:xfrm>
        </p:spPr>
        <p:txBody>
          <a:bodyPr/>
          <a:lstStyle/>
          <a:p>
            <a:r>
              <a:rPr lang="en-US"/>
              <a:t>Data Model Basic Building Blocks</a:t>
            </a:r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09600" y="1981200"/>
            <a:ext cx="7772400" cy="4114800"/>
          </a:xfrm>
        </p:spPr>
        <p:txBody>
          <a:bodyPr/>
          <a:lstStyle/>
          <a:p>
            <a:r>
              <a:rPr lang="en-US" sz="2600" dirty="0"/>
              <a:t>Entity - anything about which data are to be collected and stored</a:t>
            </a:r>
          </a:p>
          <a:p>
            <a:r>
              <a:rPr lang="en-US" sz="2600" dirty="0"/>
              <a:t>Attribute - a characteristic of an entity</a:t>
            </a:r>
          </a:p>
          <a:p>
            <a:r>
              <a:rPr lang="en-US" sz="2600" dirty="0"/>
              <a:t>Relationship - describes an association among entities</a:t>
            </a:r>
          </a:p>
          <a:p>
            <a:pPr lvl="1"/>
            <a:r>
              <a:rPr lang="en-US" dirty="0"/>
              <a:t>One-to-many (1:*) relationship </a:t>
            </a:r>
          </a:p>
          <a:p>
            <a:pPr lvl="1"/>
            <a:r>
              <a:rPr lang="en-US" dirty="0"/>
              <a:t>Many-to-many (*:*) relationship</a:t>
            </a:r>
          </a:p>
          <a:p>
            <a:pPr lvl="1"/>
            <a:r>
              <a:rPr lang="en-US" dirty="0"/>
              <a:t>One-to-one (1:1) relationship</a:t>
            </a:r>
          </a:p>
          <a:p>
            <a:r>
              <a:rPr lang="en-US" sz="2600" dirty="0"/>
              <a:t>Constraint - a restriction placed on the data</a:t>
            </a:r>
          </a:p>
        </p:txBody>
      </p:sp>
    </p:spTree>
    <p:extLst>
      <p:ext uri="{BB962C8B-B14F-4D97-AF65-F5344CB8AC3E}">
        <p14:creationId xmlns:p14="http://schemas.microsoft.com/office/powerpoint/2010/main" val="3917523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4541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External Model</a:t>
            </a:r>
          </a:p>
        </p:txBody>
      </p:sp>
      <p:sp>
        <p:nvSpPr>
          <p:cNvPr id="14541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End users’ view of the data environment</a:t>
            </a:r>
          </a:p>
          <a:p>
            <a:r>
              <a:rPr lang="en-US"/>
              <a:t>Requires that the modeler subdivide set of requirements and constraints into functional modules that can be examined within the framework of their external models</a:t>
            </a:r>
          </a:p>
        </p:txBody>
      </p:sp>
    </p:spTree>
    <p:extLst>
      <p:ext uri="{BB962C8B-B14F-4D97-AF65-F5344CB8AC3E}">
        <p14:creationId xmlns:p14="http://schemas.microsoft.com/office/powerpoint/2010/main" val="41408760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47460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685800"/>
            <a:ext cx="7772400" cy="1143000"/>
          </a:xfrm>
        </p:spPr>
        <p:txBody>
          <a:bodyPr/>
          <a:lstStyle/>
          <a:p>
            <a:r>
              <a:rPr lang="en-US"/>
              <a:t>The External Model (continued)</a:t>
            </a:r>
          </a:p>
        </p:txBody>
      </p:sp>
      <p:sp>
        <p:nvSpPr>
          <p:cNvPr id="14746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752600"/>
            <a:ext cx="7772400" cy="4495800"/>
          </a:xfrm>
        </p:spPr>
        <p:txBody>
          <a:bodyPr/>
          <a:lstStyle/>
          <a:p>
            <a:r>
              <a:rPr lang="en-US"/>
              <a:t>Advantages:</a:t>
            </a:r>
          </a:p>
          <a:p>
            <a:pPr lvl="1"/>
            <a:r>
              <a:rPr lang="en-US"/>
              <a:t>Easy to identify specific data required to support each business unit’s operations</a:t>
            </a:r>
          </a:p>
          <a:p>
            <a:pPr lvl="1"/>
            <a:r>
              <a:rPr lang="en-US"/>
              <a:t>Facilitates designer’s job by providing feedback about the model’s adequacy</a:t>
            </a:r>
          </a:p>
          <a:p>
            <a:pPr lvl="1"/>
            <a:r>
              <a:rPr lang="en-US"/>
              <a:t>Creation of external models helps to ensure security constraints in the database design</a:t>
            </a:r>
          </a:p>
          <a:p>
            <a:pPr lvl="1"/>
            <a:r>
              <a:rPr lang="en-US"/>
              <a:t>Simplifies application program development </a:t>
            </a:r>
          </a:p>
        </p:txBody>
      </p:sp>
    </p:spTree>
    <p:extLst>
      <p:ext uri="{BB962C8B-B14F-4D97-AF65-F5344CB8AC3E}">
        <p14:creationId xmlns:p14="http://schemas.microsoft.com/office/powerpoint/2010/main" val="182914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25293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60648"/>
            <a:ext cx="7772400" cy="1143000"/>
          </a:xfrm>
        </p:spPr>
        <p:txBody>
          <a:bodyPr/>
          <a:lstStyle/>
          <a:p>
            <a:r>
              <a:rPr lang="en-US" dirty="0"/>
              <a:t>The External Model (continued)</a:t>
            </a:r>
          </a:p>
        </p:txBody>
      </p:sp>
      <p:graphicFrame>
        <p:nvGraphicFramePr>
          <p:cNvPr id="252932" name="Object 4"/>
          <p:cNvGraphicFramePr>
            <a:graphicFrameLocks noGrp="1" noChangeAspect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86693318"/>
              </p:ext>
            </p:extLst>
          </p:nvPr>
        </p:nvGraphicFramePr>
        <p:xfrm>
          <a:off x="533400" y="2057400"/>
          <a:ext cx="7639000" cy="3930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Photo Editor Photo" r:id="rId4" imgW="8600000" imgH="11031490" progId="MSPhotoEd.3">
                  <p:embed/>
                </p:oleObj>
              </mc:Choice>
              <mc:Fallback>
                <p:oleObj name="Photo Editor Photo" r:id="rId4" imgW="8600000" imgH="11031490" progId="MSPhotoEd.3">
                  <p:embed/>
                  <p:pic>
                    <p:nvPicPr>
                      <p:cNvPr id="252932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50000"/>
                      <a:stretch>
                        <a:fillRect/>
                      </a:stretch>
                    </p:blipFill>
                    <p:spPr bwMode="auto">
                      <a:xfrm>
                        <a:off x="533400" y="2057400"/>
                        <a:ext cx="7639000" cy="393074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2933" name="Text Box 5"/>
          <p:cNvSpPr txBox="1">
            <a:spLocks noChangeArrowheads="1"/>
          </p:cNvSpPr>
          <p:nvPr/>
        </p:nvSpPr>
        <p:spPr bwMode="auto">
          <a:xfrm>
            <a:off x="533400" y="1600200"/>
            <a:ext cx="49530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/>
          <a:p>
            <a:pPr>
              <a:spcBef>
                <a:spcPct val="50000"/>
              </a:spcBef>
              <a:buFont typeface="Monotype Sorts" pitchFamily="1" charset="2"/>
              <a:buNone/>
            </a:pPr>
            <a:r>
              <a:rPr lang="en-US" sz="1600" b="1" dirty="0">
                <a:latin typeface="Gill Sans MT" pitchFamily="34" charset="0"/>
              </a:rPr>
              <a:t>Fig 2.9 External Models for Tiny College</a:t>
            </a:r>
            <a:endParaRPr lang="en-GB" sz="1600" b="1" dirty="0"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7242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r>
              <a:rPr lang="en-US"/>
              <a:t>The External Model (continued)</a:t>
            </a:r>
          </a:p>
        </p:txBody>
      </p:sp>
      <p:graphicFrame>
        <p:nvGraphicFramePr>
          <p:cNvPr id="150540" name="Object 12"/>
          <p:cNvGraphicFramePr>
            <a:graphicFrameLocks noGrp="1" noChangeAspect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7398007"/>
              </p:ext>
            </p:extLst>
          </p:nvPr>
        </p:nvGraphicFramePr>
        <p:xfrm>
          <a:off x="179512" y="1988840"/>
          <a:ext cx="784860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Photo Editor Photo" r:id="rId4" imgW="8600000" imgH="11031490" progId="MSPhotoEd.3">
                  <p:embed/>
                </p:oleObj>
              </mc:Choice>
              <mc:Fallback>
                <p:oleObj name="Photo Editor Photo" r:id="rId4" imgW="8600000" imgH="11031490" progId="MSPhotoEd.3">
                  <p:embed/>
                  <p:pic>
                    <p:nvPicPr>
                      <p:cNvPr id="15054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t="50000"/>
                      <a:stretch>
                        <a:fillRect/>
                      </a:stretch>
                    </p:blipFill>
                    <p:spPr bwMode="auto">
                      <a:xfrm>
                        <a:off x="179512" y="1988840"/>
                        <a:ext cx="7848600" cy="4038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 cap="flat" cmpd="sng">
                            <a:solidFill>
                              <a:schemeClr val="tx1"/>
                            </a:solidFill>
                            <a:prstDash val="solid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44" name="Rectangle 16"/>
          <p:cNvSpPr>
            <a:spLocks noChangeArrowheads="1"/>
          </p:cNvSpPr>
          <p:nvPr/>
        </p:nvSpPr>
        <p:spPr bwMode="auto">
          <a:xfrm>
            <a:off x="609600" y="1524000"/>
            <a:ext cx="3996416" cy="335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spcBef>
                <a:spcPct val="50000"/>
              </a:spcBef>
              <a:buFont typeface="Monotype Sorts" pitchFamily="1" charset="2"/>
              <a:buNone/>
            </a:pPr>
            <a:r>
              <a:rPr lang="en-US" sz="1600" b="1" dirty="0">
                <a:latin typeface="Gill Sans MT" pitchFamily="34" charset="0"/>
              </a:rPr>
              <a:t>Fig 2.9 External Models for Tiny College</a:t>
            </a:r>
            <a:endParaRPr lang="en-GB" sz="1600" b="1" dirty="0"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4523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40292" name="Rectangle 4"/>
          <p:cNvSpPr>
            <a:spLocks noGrp="1" noChangeArrowheads="1"/>
          </p:cNvSpPr>
          <p:nvPr>
            <p:ph type="title"/>
          </p:nvPr>
        </p:nvSpPr>
        <p:spPr>
          <a:xfrm>
            <a:off x="683568" y="332656"/>
            <a:ext cx="7772400" cy="1143000"/>
          </a:xfrm>
        </p:spPr>
        <p:txBody>
          <a:bodyPr/>
          <a:lstStyle/>
          <a:p>
            <a:r>
              <a:rPr lang="en-US" dirty="0"/>
              <a:t>The Conceptual Model</a:t>
            </a:r>
          </a:p>
        </p:txBody>
      </p:sp>
      <p:sp>
        <p:nvSpPr>
          <p:cNvPr id="14029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905000"/>
            <a:ext cx="7772400" cy="411480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Represents global view of the entire database</a:t>
            </a:r>
          </a:p>
          <a:p>
            <a:pPr>
              <a:lnSpc>
                <a:spcPct val="90000"/>
              </a:lnSpc>
            </a:pPr>
            <a:r>
              <a:rPr lang="en-US" dirty="0"/>
              <a:t>Representation of data as viewed by the entire </a:t>
            </a:r>
            <a:r>
              <a:rPr lang="en-US" dirty="0" err="1"/>
              <a:t>organisation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Basis for identification and high-level description of main data objects, avoiding details</a:t>
            </a:r>
          </a:p>
          <a:p>
            <a:pPr>
              <a:lnSpc>
                <a:spcPct val="90000"/>
              </a:lnSpc>
            </a:pPr>
            <a:r>
              <a:rPr lang="en-US" dirty="0"/>
              <a:t>Most widely used conceptual model is the entity relationship (ER) model</a:t>
            </a:r>
          </a:p>
        </p:txBody>
      </p:sp>
    </p:spTree>
    <p:extLst>
      <p:ext uri="{BB962C8B-B14F-4D97-AF65-F5344CB8AC3E}">
        <p14:creationId xmlns:p14="http://schemas.microsoft.com/office/powerpoint/2010/main" val="3326912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4233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60648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Conceptual Model (continued)</a:t>
            </a:r>
          </a:p>
        </p:txBody>
      </p:sp>
      <p:pic>
        <p:nvPicPr>
          <p:cNvPr id="142352" name="Picture 1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6" t="26662" r="10938" b="17647"/>
          <a:stretch/>
        </p:blipFill>
        <p:spPr bwMode="auto">
          <a:xfrm>
            <a:off x="1043608" y="2172812"/>
            <a:ext cx="7010400" cy="368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16"/>
          <p:cNvSpPr>
            <a:spLocks noChangeArrowheads="1"/>
          </p:cNvSpPr>
          <p:nvPr/>
        </p:nvSpPr>
        <p:spPr bwMode="auto">
          <a:xfrm>
            <a:off x="609600" y="1524000"/>
            <a:ext cx="4807214" cy="335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spcBef>
                <a:spcPct val="50000"/>
              </a:spcBef>
              <a:buFont typeface="Monotype Sorts" pitchFamily="1" charset="2"/>
              <a:buNone/>
            </a:pPr>
            <a:r>
              <a:rPr lang="en-US" sz="1600" b="1" dirty="0">
                <a:latin typeface="Gill Sans MT" pitchFamily="34" charset="0"/>
              </a:rPr>
              <a:t>Fig 2.10 The Conceptual Model for Tiny College</a:t>
            </a:r>
            <a:endParaRPr lang="en-GB" sz="1600" b="1" dirty="0"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0763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43367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Conceptual Model (continued)</a:t>
            </a:r>
          </a:p>
        </p:txBody>
      </p:sp>
      <p:sp>
        <p:nvSpPr>
          <p:cNvPr id="143368" name="Rectangle 8"/>
          <p:cNvSpPr>
            <a:spLocks noGrp="1" noChangeArrowheads="1"/>
          </p:cNvSpPr>
          <p:nvPr>
            <p:ph type="body" idx="1"/>
          </p:nvPr>
        </p:nvSpPr>
        <p:spPr>
          <a:xfrm>
            <a:off x="685800" y="1905000"/>
            <a:ext cx="7772400" cy="4114800"/>
          </a:xfrm>
        </p:spPr>
        <p:txBody>
          <a:bodyPr/>
          <a:lstStyle/>
          <a:p>
            <a:r>
              <a:rPr lang="en-US" sz="2400"/>
              <a:t>Provides a relatively easily understood macro level view of data environment</a:t>
            </a:r>
          </a:p>
          <a:p>
            <a:r>
              <a:rPr lang="en-US" sz="2400"/>
              <a:t>Independent of both software and hardware </a:t>
            </a:r>
          </a:p>
          <a:p>
            <a:pPr lvl="1"/>
            <a:r>
              <a:rPr lang="en-US" sz="2000"/>
              <a:t>Does not depend on the DBMS software used to implement the model </a:t>
            </a:r>
          </a:p>
          <a:p>
            <a:pPr lvl="1"/>
            <a:r>
              <a:rPr lang="en-US" sz="2000"/>
              <a:t>Does not depend on the hardware used in the implementation of the model</a:t>
            </a:r>
          </a:p>
          <a:p>
            <a:pPr lvl="1"/>
            <a:r>
              <a:rPr lang="en-US" sz="2000"/>
              <a:t>Changes in either hardware or DBMS software have no effect on the database design at the conceptual level</a:t>
            </a:r>
          </a:p>
        </p:txBody>
      </p:sp>
    </p:spTree>
    <p:extLst>
      <p:ext uri="{BB962C8B-B14F-4D97-AF65-F5344CB8AC3E}">
        <p14:creationId xmlns:p14="http://schemas.microsoft.com/office/powerpoint/2010/main" val="8572650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4438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Internal Model</a:t>
            </a:r>
          </a:p>
        </p:txBody>
      </p:sp>
      <p:sp>
        <p:nvSpPr>
          <p:cNvPr id="14438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Representation of the database as “seen” by the DBMS</a:t>
            </a:r>
          </a:p>
          <a:p>
            <a:r>
              <a:rPr lang="en-US"/>
              <a:t>Maps the conceptual model to the DBMS</a:t>
            </a:r>
          </a:p>
          <a:p>
            <a:r>
              <a:rPr lang="en-US"/>
              <a:t>Internal schema depicts a specific representation of an internal model</a:t>
            </a:r>
          </a:p>
        </p:txBody>
      </p:sp>
    </p:spTree>
    <p:extLst>
      <p:ext uri="{BB962C8B-B14F-4D97-AF65-F5344CB8AC3E}">
        <p14:creationId xmlns:p14="http://schemas.microsoft.com/office/powerpoint/2010/main" val="427528608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An Internal Model for Tiny University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57402E-DAF5-4CC6-B792-78A559A01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731" y="1124744"/>
            <a:ext cx="5812537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7627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49508" name="Rectangle 4"/>
          <p:cNvSpPr>
            <a:spLocks noGrp="1" noChangeArrowheads="1"/>
          </p:cNvSpPr>
          <p:nvPr>
            <p:ph type="title"/>
          </p:nvPr>
        </p:nvSpPr>
        <p:spPr>
          <a:xfrm>
            <a:off x="539552" y="188640"/>
            <a:ext cx="7772400" cy="1143000"/>
          </a:xfrm>
        </p:spPr>
        <p:txBody>
          <a:bodyPr/>
          <a:lstStyle/>
          <a:p>
            <a:r>
              <a:rPr lang="en-US" dirty="0"/>
              <a:t>The Physical Model</a:t>
            </a:r>
          </a:p>
        </p:txBody>
      </p:sp>
      <p:sp>
        <p:nvSpPr>
          <p:cNvPr id="14950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762000" y="1981200"/>
            <a:ext cx="7772400" cy="3810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Operates at lowest level of abstraction, describing the way data are saved on storage media such as disks or tapes</a:t>
            </a:r>
          </a:p>
          <a:p>
            <a:r>
              <a:rPr lang="en-US" dirty="0"/>
              <a:t>Software and hardware dependent</a:t>
            </a:r>
          </a:p>
          <a:p>
            <a:r>
              <a:rPr lang="en-US" dirty="0"/>
              <a:t>Requires that database designers have a detailed knowledge of the hardware and software used to implement database design</a:t>
            </a:r>
          </a:p>
        </p:txBody>
      </p:sp>
    </p:spTree>
    <p:extLst>
      <p:ext uri="{BB962C8B-B14F-4D97-AF65-F5344CB8AC3E}">
        <p14:creationId xmlns:p14="http://schemas.microsoft.com/office/powerpoint/2010/main" val="3165981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533400"/>
            <a:ext cx="7772400" cy="1143000"/>
          </a:xfrm>
        </p:spPr>
        <p:txBody>
          <a:bodyPr/>
          <a:lstStyle/>
          <a:p>
            <a:r>
              <a:rPr lang="en-US" dirty="0"/>
              <a:t>Business Rules</a:t>
            </a:r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828800"/>
            <a:ext cx="7772400" cy="4114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Brief, precise, and unambiguous descriptions of a policies, procedures, or principles within a specific </a:t>
            </a:r>
            <a:r>
              <a:rPr lang="en-US" dirty="0" err="1"/>
              <a:t>organisation</a:t>
            </a:r>
            <a:endParaRPr lang="en-US" dirty="0"/>
          </a:p>
          <a:p>
            <a:r>
              <a:rPr lang="en-US" dirty="0"/>
              <a:t>Apply to any </a:t>
            </a:r>
            <a:r>
              <a:rPr lang="en-US" dirty="0" err="1"/>
              <a:t>organisation</a:t>
            </a:r>
            <a:r>
              <a:rPr lang="en-US" dirty="0"/>
              <a:t> that stores and uses data to generate information</a:t>
            </a:r>
          </a:p>
          <a:p>
            <a:r>
              <a:rPr lang="en-US" dirty="0"/>
              <a:t>Description of operations that help to create and enforce actions within that </a:t>
            </a:r>
            <a:r>
              <a:rPr lang="en-US" dirty="0" err="1"/>
              <a:t>organisation’s</a:t>
            </a:r>
            <a:r>
              <a:rPr lang="en-US" dirty="0"/>
              <a:t> environment</a:t>
            </a:r>
          </a:p>
        </p:txBody>
      </p:sp>
    </p:spTree>
    <p:extLst>
      <p:ext uri="{BB962C8B-B14F-4D97-AF65-F5344CB8AC3E}">
        <p14:creationId xmlns:p14="http://schemas.microsoft.com/office/powerpoint/2010/main" val="32484612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5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533400"/>
            <a:ext cx="7772400" cy="1143000"/>
          </a:xfrm>
        </p:spPr>
        <p:txBody>
          <a:bodyPr/>
          <a:lstStyle/>
          <a:p>
            <a:r>
              <a:rPr lang="en-US"/>
              <a:t>The Physical Model (continued)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B84E02-7270-4AFA-9C81-28DA53C46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50087"/>
            <a:ext cx="9144000" cy="27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3180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73060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7306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1905000"/>
            <a:ext cx="7772400" cy="4114800"/>
          </a:xfrm>
        </p:spPr>
        <p:txBody>
          <a:bodyPr>
            <a:normAutofit lnSpcReduction="10000"/>
          </a:bodyPr>
          <a:lstStyle/>
          <a:p>
            <a:r>
              <a:rPr lang="en-US"/>
              <a:t>A data model is a (relatively) simple abstraction of a complex real-world data environment</a:t>
            </a:r>
          </a:p>
          <a:p>
            <a:r>
              <a:rPr lang="en-US"/>
              <a:t>Basic data modeling components are:</a:t>
            </a:r>
          </a:p>
          <a:p>
            <a:pPr lvl="1"/>
            <a:r>
              <a:rPr lang="en-US"/>
              <a:t>Entities</a:t>
            </a:r>
          </a:p>
          <a:p>
            <a:pPr lvl="1"/>
            <a:r>
              <a:rPr lang="en-US"/>
              <a:t>Attributes</a:t>
            </a:r>
          </a:p>
          <a:p>
            <a:pPr lvl="1"/>
            <a:r>
              <a:rPr lang="en-US"/>
              <a:t>Relationships</a:t>
            </a:r>
          </a:p>
          <a:p>
            <a:pPr lvl="1"/>
            <a:r>
              <a:rPr lang="en-US"/>
              <a:t>Constraints</a:t>
            </a:r>
          </a:p>
        </p:txBody>
      </p:sp>
    </p:spTree>
    <p:extLst>
      <p:ext uri="{BB962C8B-B14F-4D97-AF65-F5344CB8AC3E}">
        <p14:creationId xmlns:p14="http://schemas.microsoft.com/office/powerpoint/2010/main" val="39885308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7408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(continued)</a:t>
            </a:r>
          </a:p>
        </p:txBody>
      </p:sp>
      <p:sp>
        <p:nvSpPr>
          <p:cNvPr id="174085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/>
              <a:t>Hierarchical model</a:t>
            </a:r>
          </a:p>
          <a:p>
            <a:pPr lvl="1">
              <a:lnSpc>
                <a:spcPct val="90000"/>
              </a:lnSpc>
            </a:pPr>
            <a:r>
              <a:rPr lang="en-US" sz="2000"/>
              <a:t>Depicts a set of one-to-many (1:*) relationships between a parent and its children segments</a:t>
            </a:r>
          </a:p>
          <a:p>
            <a:pPr>
              <a:lnSpc>
                <a:spcPct val="90000"/>
              </a:lnSpc>
            </a:pPr>
            <a:r>
              <a:rPr lang="en-US" sz="2400"/>
              <a:t>Network data model</a:t>
            </a:r>
          </a:p>
          <a:p>
            <a:pPr lvl="1">
              <a:lnSpc>
                <a:spcPct val="90000"/>
              </a:lnSpc>
            </a:pPr>
            <a:r>
              <a:rPr lang="en-US" sz="2000"/>
              <a:t>Uses sets to represent 1:* relationships between record types</a:t>
            </a:r>
          </a:p>
          <a:p>
            <a:pPr>
              <a:lnSpc>
                <a:spcPct val="90000"/>
              </a:lnSpc>
            </a:pPr>
            <a:r>
              <a:rPr lang="en-US" sz="2400"/>
              <a:t>Relational model</a:t>
            </a:r>
          </a:p>
          <a:p>
            <a:pPr lvl="1">
              <a:lnSpc>
                <a:spcPct val="90000"/>
              </a:lnSpc>
            </a:pPr>
            <a:r>
              <a:rPr lang="en-US" sz="2000"/>
              <a:t>Current database implementation standard</a:t>
            </a:r>
          </a:p>
          <a:p>
            <a:pPr lvl="1">
              <a:lnSpc>
                <a:spcPct val="90000"/>
              </a:lnSpc>
            </a:pPr>
            <a:r>
              <a:rPr lang="en-US" sz="2000"/>
              <a:t>ER model is a popular graphical tool for data modeling that complements the 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8945875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7510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(continued)</a:t>
            </a:r>
          </a:p>
        </p:txBody>
      </p:sp>
      <p:sp>
        <p:nvSpPr>
          <p:cNvPr id="17510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Object is basic modeling structure of object oriented data model</a:t>
            </a:r>
          </a:p>
          <a:p>
            <a:r>
              <a:rPr lang="en-US" sz="2400" dirty="0"/>
              <a:t>The relational model has adopted many object-oriented extensions to become the extended relational data model (ERDM)</a:t>
            </a:r>
          </a:p>
          <a:p>
            <a:r>
              <a:rPr lang="en-US" sz="2400" dirty="0"/>
              <a:t>Data modeling requirements are a function of different data views (global vs. local) and level of data abstraction</a:t>
            </a:r>
          </a:p>
          <a:p>
            <a:r>
              <a:rPr lang="en-GB" sz="2400" dirty="0"/>
              <a:t>NoSQL databases are a new generation of databases that do not use the relational model and are geared to support the very specific needs of Big Data organisations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43869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82948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838200"/>
            <a:ext cx="7772400" cy="1143000"/>
          </a:xfrm>
        </p:spPr>
        <p:txBody>
          <a:bodyPr/>
          <a:lstStyle/>
          <a:p>
            <a:r>
              <a:rPr lang="en-US"/>
              <a:t>Business Rules (continued)</a:t>
            </a:r>
          </a:p>
        </p:txBody>
      </p:sp>
      <p:sp>
        <p:nvSpPr>
          <p:cNvPr id="829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85800" y="2057400"/>
            <a:ext cx="7772400" cy="3810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Must be rendered in writing </a:t>
            </a:r>
          </a:p>
          <a:p>
            <a:r>
              <a:rPr lang="en-US" dirty="0"/>
              <a:t>Must be kept up to date</a:t>
            </a:r>
          </a:p>
          <a:p>
            <a:r>
              <a:rPr lang="en-US" dirty="0"/>
              <a:t>Sometimes are external to the </a:t>
            </a:r>
            <a:r>
              <a:rPr lang="en-US" dirty="0" err="1"/>
              <a:t>organisation</a:t>
            </a:r>
            <a:endParaRPr lang="en-US" dirty="0"/>
          </a:p>
          <a:p>
            <a:r>
              <a:rPr lang="en-US" dirty="0"/>
              <a:t>Must be easy to understand and widely disseminated</a:t>
            </a:r>
          </a:p>
          <a:p>
            <a:r>
              <a:rPr lang="en-US" dirty="0"/>
              <a:t>Describe characteristics of the data as viewed by the company</a:t>
            </a:r>
          </a:p>
        </p:txBody>
      </p:sp>
    </p:spTree>
    <p:extLst>
      <p:ext uri="{BB962C8B-B14F-4D97-AF65-F5344CB8AC3E}">
        <p14:creationId xmlns:p14="http://schemas.microsoft.com/office/powerpoint/2010/main" val="551599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83974" name="Rectangle 6"/>
          <p:cNvSpPr>
            <a:spLocks noGrp="1" noChangeArrowheads="1"/>
          </p:cNvSpPr>
          <p:nvPr>
            <p:ph type="title"/>
          </p:nvPr>
        </p:nvSpPr>
        <p:spPr>
          <a:xfrm>
            <a:off x="685800" y="685800"/>
            <a:ext cx="7772400" cy="1143000"/>
          </a:xfrm>
        </p:spPr>
        <p:txBody>
          <a:bodyPr/>
          <a:lstStyle/>
          <a:p>
            <a:r>
              <a:rPr lang="en-US"/>
              <a:t>Discovering Business Rules</a:t>
            </a:r>
          </a:p>
        </p:txBody>
      </p:sp>
      <p:sp>
        <p:nvSpPr>
          <p:cNvPr id="8397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4114800"/>
          </a:xfrm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/>
              <a:t>Sources of Business Rules:</a:t>
            </a:r>
          </a:p>
          <a:p>
            <a:pPr>
              <a:lnSpc>
                <a:spcPct val="80000"/>
              </a:lnSpc>
            </a:pPr>
            <a:r>
              <a:rPr lang="en-US" sz="2400"/>
              <a:t>Company managers</a:t>
            </a:r>
          </a:p>
          <a:p>
            <a:pPr>
              <a:lnSpc>
                <a:spcPct val="80000"/>
              </a:lnSpc>
            </a:pPr>
            <a:r>
              <a:rPr lang="en-US" sz="2400"/>
              <a:t>Policy makers</a:t>
            </a:r>
          </a:p>
          <a:p>
            <a:pPr>
              <a:lnSpc>
                <a:spcPct val="80000"/>
              </a:lnSpc>
            </a:pPr>
            <a:r>
              <a:rPr lang="en-US" sz="2400"/>
              <a:t>Department managers</a:t>
            </a:r>
          </a:p>
          <a:p>
            <a:pPr>
              <a:lnSpc>
                <a:spcPct val="80000"/>
              </a:lnSpc>
            </a:pPr>
            <a:r>
              <a:rPr lang="en-US" sz="2400"/>
              <a:t>Written documentation</a:t>
            </a:r>
          </a:p>
          <a:p>
            <a:pPr lvl="1">
              <a:lnSpc>
                <a:spcPct val="80000"/>
              </a:lnSpc>
            </a:pPr>
            <a:r>
              <a:rPr lang="en-US" sz="2200"/>
              <a:t>Procedures</a:t>
            </a:r>
          </a:p>
          <a:p>
            <a:pPr lvl="1">
              <a:lnSpc>
                <a:spcPct val="80000"/>
              </a:lnSpc>
            </a:pPr>
            <a:r>
              <a:rPr lang="en-US" sz="2200"/>
              <a:t>Standards</a:t>
            </a:r>
          </a:p>
          <a:p>
            <a:pPr lvl="1">
              <a:lnSpc>
                <a:spcPct val="80000"/>
              </a:lnSpc>
            </a:pPr>
            <a:r>
              <a:rPr lang="en-US" sz="2200"/>
              <a:t>Operations manuals</a:t>
            </a:r>
          </a:p>
          <a:p>
            <a:pPr>
              <a:lnSpc>
                <a:spcPct val="80000"/>
              </a:lnSpc>
            </a:pPr>
            <a:r>
              <a:rPr lang="en-US" sz="2400"/>
              <a:t>Direct interviews with end users</a:t>
            </a:r>
          </a:p>
        </p:txBody>
      </p:sp>
    </p:spTree>
    <p:extLst>
      <p:ext uri="{BB962C8B-B14F-4D97-AF65-F5344CB8AC3E}">
        <p14:creationId xmlns:p14="http://schemas.microsoft.com/office/powerpoint/2010/main" val="3207182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81000" y="6324600"/>
            <a:ext cx="7696200" cy="254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title"/>
          </p:nvPr>
        </p:nvSpPr>
        <p:spPr>
          <a:xfrm>
            <a:off x="685800" y="8382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Translating Business Rules into Data Model Components</a:t>
            </a:r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685800" y="2133600"/>
            <a:ext cx="7772400" cy="38100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 err="1"/>
              <a:t>Standardise</a:t>
            </a:r>
            <a:r>
              <a:rPr lang="en-US" sz="2400" dirty="0"/>
              <a:t> company’s view of data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Constitute a communications tool between users and designers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Allow designer to understand the nature, role, and scope of data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Allow designer to understand business processes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Allow designer to develop appropriate relationship participation rules and constraints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Promote creation of an accurate data model</a:t>
            </a:r>
          </a:p>
        </p:txBody>
      </p:sp>
    </p:spTree>
    <p:extLst>
      <p:ext uri="{BB962C8B-B14F-4D97-AF65-F5344CB8AC3E}">
        <p14:creationId xmlns:p14="http://schemas.microsoft.com/office/powerpoint/2010/main" val="1370910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2566</Words>
  <Application>Microsoft Office PowerPoint</Application>
  <PresentationFormat>On-screen Show (4:3)</PresentationFormat>
  <Paragraphs>403</Paragraphs>
  <Slides>63</Slides>
  <Notes>55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0" baseType="lpstr">
      <vt:lpstr>Arial</vt:lpstr>
      <vt:lpstr>Arial Narrow</vt:lpstr>
      <vt:lpstr>Calibri</vt:lpstr>
      <vt:lpstr>Gill Sans MT</vt:lpstr>
      <vt:lpstr>Monotype Sorts</vt:lpstr>
      <vt:lpstr>Office Theme</vt:lpstr>
      <vt:lpstr>Photo Editor Photo</vt:lpstr>
      <vt:lpstr>PowerPoint Presentation</vt:lpstr>
      <vt:lpstr>In this chapter, you will learn:</vt:lpstr>
      <vt:lpstr>The Importance of Data Models</vt:lpstr>
      <vt:lpstr>The Importance of Data Models (continued)</vt:lpstr>
      <vt:lpstr>Data Model Basic Building Blocks</vt:lpstr>
      <vt:lpstr>Business Rules</vt:lpstr>
      <vt:lpstr>Business Rules (continued)</vt:lpstr>
      <vt:lpstr>Discovering Business Rules</vt:lpstr>
      <vt:lpstr>Translating Business Rules into Data Model Components</vt:lpstr>
      <vt:lpstr>Discovering Business Rules (continued)</vt:lpstr>
      <vt:lpstr>The Evolution of Data Models</vt:lpstr>
      <vt:lpstr>The Evolution of Data Models (continued)</vt:lpstr>
      <vt:lpstr>The Hierarchical Model</vt:lpstr>
      <vt:lpstr>The Hierarchical Model (continued)</vt:lpstr>
      <vt:lpstr>The Hierarchical Model (continued)</vt:lpstr>
      <vt:lpstr>The Hierarchical Model (continued)</vt:lpstr>
      <vt:lpstr>The Network Model</vt:lpstr>
      <vt:lpstr>The Network Model (continued)</vt:lpstr>
      <vt:lpstr>The Network Model (continued)</vt:lpstr>
      <vt:lpstr>The Network Model (continued)</vt:lpstr>
      <vt:lpstr>The Network Model (continued)</vt:lpstr>
      <vt:lpstr>The Relational Model</vt:lpstr>
      <vt:lpstr>The Relational Model (continued)</vt:lpstr>
      <vt:lpstr>The Relational Model (continued)</vt:lpstr>
      <vt:lpstr>The Relational Model (continued)</vt:lpstr>
      <vt:lpstr>The Relational Model (continued)</vt:lpstr>
      <vt:lpstr>The Relational Model (continued)</vt:lpstr>
      <vt:lpstr>The Relational Model (continued)</vt:lpstr>
      <vt:lpstr>The Entity Relationship Model</vt:lpstr>
      <vt:lpstr>The Entity Relationship Model (continued)</vt:lpstr>
      <vt:lpstr>The Entity Relationship Model  The basic UML ERD</vt:lpstr>
      <vt:lpstr>The Entity Relationship Model (continued) </vt:lpstr>
      <vt:lpstr>The Object Oriented Model</vt:lpstr>
      <vt:lpstr>The Object Oriented Model (continued)</vt:lpstr>
      <vt:lpstr>The Object Oriented Model (continued)</vt:lpstr>
      <vt:lpstr>The Object Oriented Model (continued)</vt:lpstr>
      <vt:lpstr>Other Models</vt:lpstr>
      <vt:lpstr>Data Models: A Summary</vt:lpstr>
      <vt:lpstr>Emerging Data Models: Big Data and NoSQL</vt:lpstr>
      <vt:lpstr>Emerging Data Models: Big Data and NoSQL (continued)</vt:lpstr>
      <vt:lpstr>NoSQL Databases</vt:lpstr>
      <vt:lpstr>NoSQL Databases (continued)</vt:lpstr>
      <vt:lpstr>NoSQL Databases (continued)</vt:lpstr>
      <vt:lpstr>NoSQL Databases (continued)</vt:lpstr>
      <vt:lpstr>NoSQL Databases (continued)</vt:lpstr>
      <vt:lpstr>Data Models: A Summary (continued)</vt:lpstr>
      <vt:lpstr>Degrees of Data Abstraction</vt:lpstr>
      <vt:lpstr>Degrees of Data Abstraction (continued)</vt:lpstr>
      <vt:lpstr>Degrees of Data Abstraction (continued)</vt:lpstr>
      <vt:lpstr>The External Model</vt:lpstr>
      <vt:lpstr>The External Model (continued)</vt:lpstr>
      <vt:lpstr>The External Model (continued)</vt:lpstr>
      <vt:lpstr>The External Model (continued)</vt:lpstr>
      <vt:lpstr>The Conceptual Model</vt:lpstr>
      <vt:lpstr>The Conceptual Model (continued)</vt:lpstr>
      <vt:lpstr>The Conceptual Model (continued)</vt:lpstr>
      <vt:lpstr>The Internal Model</vt:lpstr>
      <vt:lpstr>An Internal Model for Tiny University</vt:lpstr>
      <vt:lpstr>The Physical Model</vt:lpstr>
      <vt:lpstr>The Physical Model (continued)</vt:lpstr>
      <vt:lpstr>Summary</vt:lpstr>
      <vt:lpstr>Summary (continued)</vt:lpstr>
      <vt:lpstr>Summary (continued)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Principles Fundamentals of Design,  Implementation and Management </dc:title>
  <dc:creator>Horn, Veronique</dc:creator>
  <cp:lastModifiedBy>Louw, Marinda</cp:lastModifiedBy>
  <cp:revision>1</cp:revision>
  <dcterms:created xsi:type="dcterms:W3CDTF">2020-04-30T15:10:10Z</dcterms:created>
  <dcterms:modified xsi:type="dcterms:W3CDTF">2020-05-13T11:14:29Z</dcterms:modified>
</cp:coreProperties>
</file>